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1" r:id="rId1"/>
  </p:sldMasterIdLst>
  <p:sldIdLst>
    <p:sldId id="282" r:id="rId2"/>
    <p:sldId id="283" r:id="rId3"/>
    <p:sldId id="257" r:id="rId4"/>
    <p:sldId id="278" r:id="rId5"/>
    <p:sldId id="279" r:id="rId6"/>
    <p:sldId id="273" r:id="rId7"/>
    <p:sldId id="260" r:id="rId8"/>
    <p:sldId id="261" r:id="rId9"/>
    <p:sldId id="274" r:id="rId10"/>
    <p:sldId id="263" r:id="rId11"/>
    <p:sldId id="264" r:id="rId12"/>
    <p:sldId id="269" r:id="rId13"/>
    <p:sldId id="275" r:id="rId14"/>
    <p:sldId id="262" r:id="rId15"/>
    <p:sldId id="270" r:id="rId16"/>
    <p:sldId id="268" r:id="rId17"/>
    <p:sldId id="276" r:id="rId18"/>
    <p:sldId id="280" r:id="rId19"/>
    <p:sldId id="281" r:id="rId20"/>
    <p:sldId id="27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890"/>
  </p:normalViewPr>
  <p:slideViewPr>
    <p:cSldViewPr snapToGrid="0" snapToObjects="1">
      <p:cViewPr varScale="1">
        <p:scale>
          <a:sx n="107" d="100"/>
          <a:sy n="107" d="100"/>
        </p:scale>
        <p:origin x="10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DDCEE1-C23D-4D34-9B9D-C07FF51D323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5946B2-A897-4492-BAF1-1D3108278A26}">
      <dgm:prSet/>
      <dgm:spPr>
        <a:solidFill>
          <a:schemeClr val="tx1">
            <a:lumMod val="75000"/>
            <a:lumOff val="25000"/>
          </a:schemeClr>
        </a:solidFill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de-DE" dirty="0"/>
            <a:t>Grundschullehrkräfte</a:t>
          </a:r>
          <a:endParaRPr lang="en-US" dirty="0"/>
        </a:p>
      </dgm:t>
    </dgm:pt>
    <dgm:pt modelId="{7792CFCF-F6EC-4028-A3BF-3E53CD33FEAF}" type="parTrans" cxnId="{A357517E-B57C-45BC-A14F-B6E9D549ED2A}">
      <dgm:prSet/>
      <dgm:spPr/>
      <dgm:t>
        <a:bodyPr/>
        <a:lstStyle/>
        <a:p>
          <a:endParaRPr lang="en-US"/>
        </a:p>
      </dgm:t>
    </dgm:pt>
    <dgm:pt modelId="{B89E2CBA-BFC2-404F-97C4-98CD9F543B1F}" type="sibTrans" cxnId="{A357517E-B57C-45BC-A14F-B6E9D549ED2A}">
      <dgm:prSet/>
      <dgm:spPr/>
      <dgm:t>
        <a:bodyPr/>
        <a:lstStyle/>
        <a:p>
          <a:endParaRPr lang="en-US"/>
        </a:p>
      </dgm:t>
    </dgm:pt>
    <dgm:pt modelId="{92FA6069-1184-441C-8284-BF4EB5F4B339}">
      <dgm:prSet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de-DE" dirty="0"/>
            <a:t>Haupt- und Werkrealschullehrkräfte</a:t>
          </a:r>
          <a:endParaRPr lang="en-US" dirty="0"/>
        </a:p>
      </dgm:t>
    </dgm:pt>
    <dgm:pt modelId="{C5A8D356-60D6-4262-ABB6-7F9662F2A6BC}" type="parTrans" cxnId="{9CA24654-3E67-4B47-8FF5-8F3F2AFC5F38}">
      <dgm:prSet/>
      <dgm:spPr/>
      <dgm:t>
        <a:bodyPr/>
        <a:lstStyle/>
        <a:p>
          <a:endParaRPr lang="en-US"/>
        </a:p>
      </dgm:t>
    </dgm:pt>
    <dgm:pt modelId="{783AEAB0-9665-4C8E-8125-F36222C3C5A0}" type="sibTrans" cxnId="{9CA24654-3E67-4B47-8FF5-8F3F2AFC5F38}">
      <dgm:prSet/>
      <dgm:spPr/>
      <dgm:t>
        <a:bodyPr/>
        <a:lstStyle/>
        <a:p>
          <a:endParaRPr lang="en-US"/>
        </a:p>
      </dgm:t>
    </dgm:pt>
    <dgm:pt modelId="{343A911F-7953-4AEC-B07E-C38A0291C5F2}">
      <dgm:prSet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de-DE"/>
            <a:t>Realschullehrkräfte</a:t>
          </a:r>
          <a:endParaRPr lang="en-US"/>
        </a:p>
      </dgm:t>
    </dgm:pt>
    <dgm:pt modelId="{2DFEE9E5-12DE-4911-95DB-D4D25E6B7080}" type="parTrans" cxnId="{6A9313E4-7F82-47D4-BEB9-108C044798B6}">
      <dgm:prSet/>
      <dgm:spPr/>
      <dgm:t>
        <a:bodyPr/>
        <a:lstStyle/>
        <a:p>
          <a:endParaRPr lang="en-US"/>
        </a:p>
      </dgm:t>
    </dgm:pt>
    <dgm:pt modelId="{1C13AFC3-7165-4B77-8410-92531548C1AD}" type="sibTrans" cxnId="{6A9313E4-7F82-47D4-BEB9-108C044798B6}">
      <dgm:prSet/>
      <dgm:spPr/>
      <dgm:t>
        <a:bodyPr/>
        <a:lstStyle/>
        <a:p>
          <a:endParaRPr lang="en-US"/>
        </a:p>
      </dgm:t>
    </dgm:pt>
    <dgm:pt modelId="{38B7C678-6345-416B-8E68-8C9C0D08D715}">
      <dgm:prSet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de-DE" dirty="0"/>
            <a:t>Gymnasiallehrkräfte</a:t>
          </a:r>
          <a:endParaRPr lang="en-US" dirty="0"/>
        </a:p>
      </dgm:t>
    </dgm:pt>
    <dgm:pt modelId="{D166A780-EC2A-489F-BBB5-67C9218DCEC7}" type="parTrans" cxnId="{B9F0A451-E2D8-4447-8BF1-509375230C1F}">
      <dgm:prSet/>
      <dgm:spPr/>
      <dgm:t>
        <a:bodyPr/>
        <a:lstStyle/>
        <a:p>
          <a:endParaRPr lang="en-US"/>
        </a:p>
      </dgm:t>
    </dgm:pt>
    <dgm:pt modelId="{25386FAC-7F60-4E1A-9B7E-BB9348882CD5}" type="sibTrans" cxnId="{B9F0A451-E2D8-4447-8BF1-509375230C1F}">
      <dgm:prSet/>
      <dgm:spPr/>
      <dgm:t>
        <a:bodyPr/>
        <a:lstStyle/>
        <a:p>
          <a:endParaRPr lang="en-US"/>
        </a:p>
      </dgm:t>
    </dgm:pt>
    <dgm:pt modelId="{B34B04A4-6159-42DC-B073-47A3C0043476}">
      <dgm:prSet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de-DE"/>
            <a:t>Fachlehrkräfte</a:t>
          </a:r>
          <a:endParaRPr lang="en-US"/>
        </a:p>
      </dgm:t>
    </dgm:pt>
    <dgm:pt modelId="{2E55B27C-4F45-4C1D-8C4A-B17351254D74}" type="parTrans" cxnId="{167D15B5-5A0A-4EFF-B411-7A16FA193B65}">
      <dgm:prSet/>
      <dgm:spPr/>
      <dgm:t>
        <a:bodyPr/>
        <a:lstStyle/>
        <a:p>
          <a:endParaRPr lang="en-US"/>
        </a:p>
      </dgm:t>
    </dgm:pt>
    <dgm:pt modelId="{39C37E16-ED66-4398-A620-2C528839DBBA}" type="sibTrans" cxnId="{167D15B5-5A0A-4EFF-B411-7A16FA193B65}">
      <dgm:prSet/>
      <dgm:spPr/>
      <dgm:t>
        <a:bodyPr/>
        <a:lstStyle/>
        <a:p>
          <a:endParaRPr lang="en-US"/>
        </a:p>
      </dgm:t>
    </dgm:pt>
    <dgm:pt modelId="{A7AC23C6-7E11-4CDF-929E-C0A6729DF833}">
      <dgm:prSet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de-DE" dirty="0"/>
            <a:t>Religionslehrkräfte</a:t>
          </a:r>
          <a:endParaRPr lang="en-US" dirty="0"/>
        </a:p>
      </dgm:t>
    </dgm:pt>
    <dgm:pt modelId="{CBE85AD5-1603-42BE-8DDD-9FADE6616E2E}" type="parTrans" cxnId="{58D694EE-CFDC-4CCF-B73D-47508CEEF009}">
      <dgm:prSet/>
      <dgm:spPr/>
      <dgm:t>
        <a:bodyPr/>
        <a:lstStyle/>
        <a:p>
          <a:endParaRPr lang="en-US"/>
        </a:p>
      </dgm:t>
    </dgm:pt>
    <dgm:pt modelId="{E593A933-8D60-485A-A678-86617EB782F7}" type="sibTrans" cxnId="{58D694EE-CFDC-4CCF-B73D-47508CEEF009}">
      <dgm:prSet/>
      <dgm:spPr/>
      <dgm:t>
        <a:bodyPr/>
        <a:lstStyle/>
        <a:p>
          <a:endParaRPr lang="en-US"/>
        </a:p>
      </dgm:t>
    </dgm:pt>
    <dgm:pt modelId="{39B2831A-99B3-4120-9777-B7F394C3F5B4}">
      <dgm:prSet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de-DE"/>
            <a:t>Sonderpädagogen</a:t>
          </a:r>
          <a:endParaRPr lang="en-US"/>
        </a:p>
      </dgm:t>
    </dgm:pt>
    <dgm:pt modelId="{BF312AC4-E437-465E-BD74-07D8498A6B52}" type="parTrans" cxnId="{8C56EDDF-5189-4280-AEC0-2DCFD7E81565}">
      <dgm:prSet/>
      <dgm:spPr/>
      <dgm:t>
        <a:bodyPr/>
        <a:lstStyle/>
        <a:p>
          <a:endParaRPr lang="en-US"/>
        </a:p>
      </dgm:t>
    </dgm:pt>
    <dgm:pt modelId="{BC9EE38D-E5B1-4671-9454-250958324729}" type="sibTrans" cxnId="{8C56EDDF-5189-4280-AEC0-2DCFD7E81565}">
      <dgm:prSet/>
      <dgm:spPr/>
      <dgm:t>
        <a:bodyPr/>
        <a:lstStyle/>
        <a:p>
          <a:endParaRPr lang="en-US"/>
        </a:p>
      </dgm:t>
    </dgm:pt>
    <dgm:pt modelId="{87171387-5E76-4A72-BAAB-3C8D63F13053}">
      <dgm:prSet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de-DE" dirty="0"/>
            <a:t>Schulsozialarbeiterin</a:t>
          </a:r>
          <a:endParaRPr lang="en-US" dirty="0"/>
        </a:p>
      </dgm:t>
    </dgm:pt>
    <dgm:pt modelId="{0C7A474E-D55F-436D-B1F9-9811D3E0E86B}" type="parTrans" cxnId="{32E71ED1-A226-4E3F-9512-49C3909A2F73}">
      <dgm:prSet/>
      <dgm:spPr/>
      <dgm:t>
        <a:bodyPr/>
        <a:lstStyle/>
        <a:p>
          <a:endParaRPr lang="en-US"/>
        </a:p>
      </dgm:t>
    </dgm:pt>
    <dgm:pt modelId="{8BF00D39-6591-4CF5-B1E5-7A78E0EEEF1F}" type="sibTrans" cxnId="{32E71ED1-A226-4E3F-9512-49C3909A2F73}">
      <dgm:prSet/>
      <dgm:spPr/>
      <dgm:t>
        <a:bodyPr/>
        <a:lstStyle/>
        <a:p>
          <a:endParaRPr lang="en-US"/>
        </a:p>
      </dgm:t>
    </dgm:pt>
    <dgm:pt modelId="{D5675C7C-D60E-3146-9B9F-E7DD9B6A7F0E}" type="pres">
      <dgm:prSet presAssocID="{39DDCEE1-C23D-4D34-9B9D-C07FF51D323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843C0441-CFA6-0343-BE26-F214F1D55205}" type="pres">
      <dgm:prSet presAssocID="{205946B2-A897-4492-BAF1-1D3108278A26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4C438A3-9853-5F45-B748-A0A2339DA0AC}" type="pres">
      <dgm:prSet presAssocID="{B89E2CBA-BFC2-404F-97C4-98CD9F543B1F}" presName="sibTrans" presStyleCnt="0"/>
      <dgm:spPr/>
    </dgm:pt>
    <dgm:pt modelId="{27B027FA-5026-1C43-8D87-79C23833E54E}" type="pres">
      <dgm:prSet presAssocID="{92FA6069-1184-441C-8284-BF4EB5F4B339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5C4AC4C-5589-3540-A724-56C1D4F95679}" type="pres">
      <dgm:prSet presAssocID="{783AEAB0-9665-4C8E-8125-F36222C3C5A0}" presName="sibTrans" presStyleCnt="0"/>
      <dgm:spPr/>
    </dgm:pt>
    <dgm:pt modelId="{34F05460-C6CB-7840-987C-D2C98EDA7DEE}" type="pres">
      <dgm:prSet presAssocID="{343A911F-7953-4AEC-B07E-C38A0291C5F2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8133EBD-6510-DF41-B1A2-EE331B975008}" type="pres">
      <dgm:prSet presAssocID="{1C13AFC3-7165-4B77-8410-92531548C1AD}" presName="sibTrans" presStyleCnt="0"/>
      <dgm:spPr/>
    </dgm:pt>
    <dgm:pt modelId="{8CA8F353-BF88-394D-84E0-E10BCC2FDDBB}" type="pres">
      <dgm:prSet presAssocID="{38B7C678-6345-416B-8E68-8C9C0D08D715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A0E9151-4F06-2942-AAD2-9CAE20759B67}" type="pres">
      <dgm:prSet presAssocID="{25386FAC-7F60-4E1A-9B7E-BB9348882CD5}" presName="sibTrans" presStyleCnt="0"/>
      <dgm:spPr/>
    </dgm:pt>
    <dgm:pt modelId="{ACF3BA99-A575-0745-A68E-551082587F5F}" type="pres">
      <dgm:prSet presAssocID="{B34B04A4-6159-42DC-B073-47A3C0043476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54E7D62-5C5D-584F-9662-8258EB1C5CE5}" type="pres">
      <dgm:prSet presAssocID="{39C37E16-ED66-4398-A620-2C528839DBBA}" presName="sibTrans" presStyleCnt="0"/>
      <dgm:spPr/>
    </dgm:pt>
    <dgm:pt modelId="{A840B44F-4FD4-1E4F-A543-B215E408D2D7}" type="pres">
      <dgm:prSet presAssocID="{A7AC23C6-7E11-4CDF-929E-C0A6729DF833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B00F500-60A4-C34F-9B52-69F743BC0391}" type="pres">
      <dgm:prSet presAssocID="{E593A933-8D60-485A-A678-86617EB782F7}" presName="sibTrans" presStyleCnt="0"/>
      <dgm:spPr/>
    </dgm:pt>
    <dgm:pt modelId="{FD42B73F-86DD-BC4D-8EDC-EEEB2ED507A6}" type="pres">
      <dgm:prSet presAssocID="{39B2831A-99B3-4120-9777-B7F394C3F5B4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CA51825-EEE0-814C-BD71-86C6C3541411}" type="pres">
      <dgm:prSet presAssocID="{BC9EE38D-E5B1-4671-9454-250958324729}" presName="sibTrans" presStyleCnt="0"/>
      <dgm:spPr/>
    </dgm:pt>
    <dgm:pt modelId="{7A19F2D2-BC60-4944-A03D-048900FDED35}" type="pres">
      <dgm:prSet presAssocID="{87171387-5E76-4A72-BAAB-3C8D63F13053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8C56EDDF-5189-4280-AEC0-2DCFD7E81565}" srcId="{39DDCEE1-C23D-4D34-9B9D-C07FF51D3238}" destId="{39B2831A-99B3-4120-9777-B7F394C3F5B4}" srcOrd="6" destOrd="0" parTransId="{BF312AC4-E437-465E-BD74-07D8498A6B52}" sibTransId="{BC9EE38D-E5B1-4671-9454-250958324729}"/>
    <dgm:cxn modelId="{EC00A6A1-A39B-FA44-8069-2BF53563148D}" type="presOf" srcId="{A7AC23C6-7E11-4CDF-929E-C0A6729DF833}" destId="{A840B44F-4FD4-1E4F-A543-B215E408D2D7}" srcOrd="0" destOrd="0" presId="urn:microsoft.com/office/officeart/2005/8/layout/default"/>
    <dgm:cxn modelId="{B9F0A451-E2D8-4447-8BF1-509375230C1F}" srcId="{39DDCEE1-C23D-4D34-9B9D-C07FF51D3238}" destId="{38B7C678-6345-416B-8E68-8C9C0D08D715}" srcOrd="3" destOrd="0" parTransId="{D166A780-EC2A-489F-BBB5-67C9218DCEC7}" sibTransId="{25386FAC-7F60-4E1A-9B7E-BB9348882CD5}"/>
    <dgm:cxn modelId="{58D694EE-CFDC-4CCF-B73D-47508CEEF009}" srcId="{39DDCEE1-C23D-4D34-9B9D-C07FF51D3238}" destId="{A7AC23C6-7E11-4CDF-929E-C0A6729DF833}" srcOrd="5" destOrd="0" parTransId="{CBE85AD5-1603-42BE-8DDD-9FADE6616E2E}" sibTransId="{E593A933-8D60-485A-A678-86617EB782F7}"/>
    <dgm:cxn modelId="{6A9313E4-7F82-47D4-BEB9-108C044798B6}" srcId="{39DDCEE1-C23D-4D34-9B9D-C07FF51D3238}" destId="{343A911F-7953-4AEC-B07E-C38A0291C5F2}" srcOrd="2" destOrd="0" parTransId="{2DFEE9E5-12DE-4911-95DB-D4D25E6B7080}" sibTransId="{1C13AFC3-7165-4B77-8410-92531548C1AD}"/>
    <dgm:cxn modelId="{D420EFAB-92B5-2240-A26A-0E23307E7499}" type="presOf" srcId="{343A911F-7953-4AEC-B07E-C38A0291C5F2}" destId="{34F05460-C6CB-7840-987C-D2C98EDA7DEE}" srcOrd="0" destOrd="0" presId="urn:microsoft.com/office/officeart/2005/8/layout/default"/>
    <dgm:cxn modelId="{BAA15A5F-2DEC-0F4F-8E46-5428E48212BA}" type="presOf" srcId="{38B7C678-6345-416B-8E68-8C9C0D08D715}" destId="{8CA8F353-BF88-394D-84E0-E10BCC2FDDBB}" srcOrd="0" destOrd="0" presId="urn:microsoft.com/office/officeart/2005/8/layout/default"/>
    <dgm:cxn modelId="{DAB1BD64-2529-8E43-8F72-3932CEA1F9D9}" type="presOf" srcId="{87171387-5E76-4A72-BAAB-3C8D63F13053}" destId="{7A19F2D2-BC60-4944-A03D-048900FDED35}" srcOrd="0" destOrd="0" presId="urn:microsoft.com/office/officeart/2005/8/layout/default"/>
    <dgm:cxn modelId="{32E71ED1-A226-4E3F-9512-49C3909A2F73}" srcId="{39DDCEE1-C23D-4D34-9B9D-C07FF51D3238}" destId="{87171387-5E76-4A72-BAAB-3C8D63F13053}" srcOrd="7" destOrd="0" parTransId="{0C7A474E-D55F-436D-B1F9-9811D3E0E86B}" sibTransId="{8BF00D39-6591-4CF5-B1E5-7A78E0EEEF1F}"/>
    <dgm:cxn modelId="{9CA24654-3E67-4B47-8FF5-8F3F2AFC5F38}" srcId="{39DDCEE1-C23D-4D34-9B9D-C07FF51D3238}" destId="{92FA6069-1184-441C-8284-BF4EB5F4B339}" srcOrd="1" destOrd="0" parTransId="{C5A8D356-60D6-4262-ABB6-7F9662F2A6BC}" sibTransId="{783AEAB0-9665-4C8E-8125-F36222C3C5A0}"/>
    <dgm:cxn modelId="{2A57A5B2-B068-1244-9010-3E4467F7B95D}" type="presOf" srcId="{39DDCEE1-C23D-4D34-9B9D-C07FF51D3238}" destId="{D5675C7C-D60E-3146-9B9F-E7DD9B6A7F0E}" srcOrd="0" destOrd="0" presId="urn:microsoft.com/office/officeart/2005/8/layout/default"/>
    <dgm:cxn modelId="{167D15B5-5A0A-4EFF-B411-7A16FA193B65}" srcId="{39DDCEE1-C23D-4D34-9B9D-C07FF51D3238}" destId="{B34B04A4-6159-42DC-B073-47A3C0043476}" srcOrd="4" destOrd="0" parTransId="{2E55B27C-4F45-4C1D-8C4A-B17351254D74}" sibTransId="{39C37E16-ED66-4398-A620-2C528839DBBA}"/>
    <dgm:cxn modelId="{B802E774-EAB8-234D-A15D-78309F9500BA}" type="presOf" srcId="{B34B04A4-6159-42DC-B073-47A3C0043476}" destId="{ACF3BA99-A575-0745-A68E-551082587F5F}" srcOrd="0" destOrd="0" presId="urn:microsoft.com/office/officeart/2005/8/layout/default"/>
    <dgm:cxn modelId="{CC413894-D212-544D-95DA-15EBDD004DE7}" type="presOf" srcId="{39B2831A-99B3-4120-9777-B7F394C3F5B4}" destId="{FD42B73F-86DD-BC4D-8EDC-EEEB2ED507A6}" srcOrd="0" destOrd="0" presId="urn:microsoft.com/office/officeart/2005/8/layout/default"/>
    <dgm:cxn modelId="{A357517E-B57C-45BC-A14F-B6E9D549ED2A}" srcId="{39DDCEE1-C23D-4D34-9B9D-C07FF51D3238}" destId="{205946B2-A897-4492-BAF1-1D3108278A26}" srcOrd="0" destOrd="0" parTransId="{7792CFCF-F6EC-4028-A3BF-3E53CD33FEAF}" sibTransId="{B89E2CBA-BFC2-404F-97C4-98CD9F543B1F}"/>
    <dgm:cxn modelId="{6C0D40A3-35DC-1D47-BBB7-02D3F5F28861}" type="presOf" srcId="{205946B2-A897-4492-BAF1-1D3108278A26}" destId="{843C0441-CFA6-0343-BE26-F214F1D55205}" srcOrd="0" destOrd="0" presId="urn:microsoft.com/office/officeart/2005/8/layout/default"/>
    <dgm:cxn modelId="{86FB7F13-E3F5-394C-B325-773278C1978A}" type="presOf" srcId="{92FA6069-1184-441C-8284-BF4EB5F4B339}" destId="{27B027FA-5026-1C43-8D87-79C23833E54E}" srcOrd="0" destOrd="0" presId="urn:microsoft.com/office/officeart/2005/8/layout/default"/>
    <dgm:cxn modelId="{218EFC28-4D66-6249-B610-7546AE814B35}" type="presParOf" srcId="{D5675C7C-D60E-3146-9B9F-E7DD9B6A7F0E}" destId="{843C0441-CFA6-0343-BE26-F214F1D55205}" srcOrd="0" destOrd="0" presId="urn:microsoft.com/office/officeart/2005/8/layout/default"/>
    <dgm:cxn modelId="{BB54814B-297A-0045-80B9-F6DC1331A702}" type="presParOf" srcId="{D5675C7C-D60E-3146-9B9F-E7DD9B6A7F0E}" destId="{34C438A3-9853-5F45-B748-A0A2339DA0AC}" srcOrd="1" destOrd="0" presId="urn:microsoft.com/office/officeart/2005/8/layout/default"/>
    <dgm:cxn modelId="{C9C00FC0-1EAB-8A46-AC15-2D99A3898F66}" type="presParOf" srcId="{D5675C7C-D60E-3146-9B9F-E7DD9B6A7F0E}" destId="{27B027FA-5026-1C43-8D87-79C23833E54E}" srcOrd="2" destOrd="0" presId="urn:microsoft.com/office/officeart/2005/8/layout/default"/>
    <dgm:cxn modelId="{B3DE52D0-6D0E-C44A-9371-A861725BAF33}" type="presParOf" srcId="{D5675C7C-D60E-3146-9B9F-E7DD9B6A7F0E}" destId="{D5C4AC4C-5589-3540-A724-56C1D4F95679}" srcOrd="3" destOrd="0" presId="urn:microsoft.com/office/officeart/2005/8/layout/default"/>
    <dgm:cxn modelId="{4E6E4184-C50A-8740-89A3-25389E5D8324}" type="presParOf" srcId="{D5675C7C-D60E-3146-9B9F-E7DD9B6A7F0E}" destId="{34F05460-C6CB-7840-987C-D2C98EDA7DEE}" srcOrd="4" destOrd="0" presId="urn:microsoft.com/office/officeart/2005/8/layout/default"/>
    <dgm:cxn modelId="{99B29E4B-26C4-9D42-A934-16F30534F36C}" type="presParOf" srcId="{D5675C7C-D60E-3146-9B9F-E7DD9B6A7F0E}" destId="{18133EBD-6510-DF41-B1A2-EE331B975008}" srcOrd="5" destOrd="0" presId="urn:microsoft.com/office/officeart/2005/8/layout/default"/>
    <dgm:cxn modelId="{18D9F5D6-9CF0-274B-8E9E-EFD22CA35BDC}" type="presParOf" srcId="{D5675C7C-D60E-3146-9B9F-E7DD9B6A7F0E}" destId="{8CA8F353-BF88-394D-84E0-E10BCC2FDDBB}" srcOrd="6" destOrd="0" presId="urn:microsoft.com/office/officeart/2005/8/layout/default"/>
    <dgm:cxn modelId="{0CEB4957-FBAE-F149-A485-7F1CA765C5F4}" type="presParOf" srcId="{D5675C7C-D60E-3146-9B9F-E7DD9B6A7F0E}" destId="{FA0E9151-4F06-2942-AAD2-9CAE20759B67}" srcOrd="7" destOrd="0" presId="urn:microsoft.com/office/officeart/2005/8/layout/default"/>
    <dgm:cxn modelId="{EA0604EE-AC00-B14C-9C4E-8E370CA5F755}" type="presParOf" srcId="{D5675C7C-D60E-3146-9B9F-E7DD9B6A7F0E}" destId="{ACF3BA99-A575-0745-A68E-551082587F5F}" srcOrd="8" destOrd="0" presId="urn:microsoft.com/office/officeart/2005/8/layout/default"/>
    <dgm:cxn modelId="{76E51E75-B9D5-654C-B913-5744A2EC8204}" type="presParOf" srcId="{D5675C7C-D60E-3146-9B9F-E7DD9B6A7F0E}" destId="{854E7D62-5C5D-584F-9662-8258EB1C5CE5}" srcOrd="9" destOrd="0" presId="urn:microsoft.com/office/officeart/2005/8/layout/default"/>
    <dgm:cxn modelId="{F5FBF589-5CD5-F942-BA7F-11F6B23BD3C0}" type="presParOf" srcId="{D5675C7C-D60E-3146-9B9F-E7DD9B6A7F0E}" destId="{A840B44F-4FD4-1E4F-A543-B215E408D2D7}" srcOrd="10" destOrd="0" presId="urn:microsoft.com/office/officeart/2005/8/layout/default"/>
    <dgm:cxn modelId="{023D6F43-C0E6-F14B-8961-AEF7DC187D14}" type="presParOf" srcId="{D5675C7C-D60E-3146-9B9F-E7DD9B6A7F0E}" destId="{2B00F500-60A4-C34F-9B52-69F743BC0391}" srcOrd="11" destOrd="0" presId="urn:microsoft.com/office/officeart/2005/8/layout/default"/>
    <dgm:cxn modelId="{4AD8B449-8EDA-D148-B4CE-82FF1B4E0AF8}" type="presParOf" srcId="{D5675C7C-D60E-3146-9B9F-E7DD9B6A7F0E}" destId="{FD42B73F-86DD-BC4D-8EDC-EEEB2ED507A6}" srcOrd="12" destOrd="0" presId="urn:microsoft.com/office/officeart/2005/8/layout/default"/>
    <dgm:cxn modelId="{28C02600-FD80-0F4D-97A4-DB7A8181C7EB}" type="presParOf" srcId="{D5675C7C-D60E-3146-9B9F-E7DD9B6A7F0E}" destId="{4CA51825-EEE0-814C-BD71-86C6C3541411}" srcOrd="13" destOrd="0" presId="urn:microsoft.com/office/officeart/2005/8/layout/default"/>
    <dgm:cxn modelId="{517D2E80-8477-C34F-B6BF-C2EAEB79250D}" type="presParOf" srcId="{D5675C7C-D60E-3146-9B9F-E7DD9B6A7F0E}" destId="{7A19F2D2-BC60-4944-A03D-048900FDED35}" srcOrd="14" destOrd="0" presId="urn:microsoft.com/office/officeart/2005/8/layout/default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=""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1/17/2022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=""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=""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9243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1/17/2022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316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=""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4978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=""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1/17/2022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=""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010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=""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=""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‹Nr.›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=""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1/17/2022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65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1/17/2022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=""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885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=""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1/17/2022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=""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‹Nr.›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=""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544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=""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1/17/2022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073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1/17/2022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492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1/17/2022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=""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527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=""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1/17/2022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=""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=""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560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‹Nr.›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=""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053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ttenfelsschule.de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search?q=lernstandsgespr%C3%A4ch&amp;sxsrf=ALeKk00V73DMS-_UlO5r_WQE-lM2kxmN4g:1612960191710&amp;source=lnms&amp;tbm=isch&amp;sa=X&amp;ved=2ahUKEwjPuY36qN_uAhWMsBQKHcYaDsMQ_AUoA3oECAcQBQ&amp;biw=1440&amp;bih=711#imgrc=w5g1nHb1lz0Wz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0DBF1ABE-8590-450D-BB49-BDDCCF3EEA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0E73E149-B6EC-43FF-8939-B7B1439487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02327" y="632627"/>
            <a:ext cx="3387345" cy="2976490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5BEB0D00-4F7A-41D8-B15E-B42145EA93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171784" y="397566"/>
            <a:ext cx="3848432" cy="344661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6ED4D6-7970-1447-AFE3-0573EE6EC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0556" y="4024448"/>
            <a:ext cx="9165204" cy="1686070"/>
          </a:xfrm>
        </p:spPr>
        <p:txBody>
          <a:bodyPr anchor="b">
            <a:normAutofit fontScale="90000"/>
          </a:bodyPr>
          <a:lstStyle/>
          <a:p>
            <a:pPr lvl="0" algn="ctr" eaLnBrk="0" fontAlgn="base" hangingPunct="0">
              <a:lnSpc>
                <a:spcPct val="100000"/>
              </a:lnSpc>
              <a:spcAft>
                <a:spcPct val="0"/>
              </a:spcAft>
              <a:tabLst>
                <a:tab pos="5548313" algn="l"/>
                <a:tab pos="5827713" algn="l"/>
              </a:tabLst>
            </a:pPr>
            <a:r>
              <a:rPr lang="de-DE" altLang="de-DE" sz="3200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e-DE" altLang="de-DE" sz="3200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altLang="de-DE" sz="32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e-DE" altLang="de-DE" sz="32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altLang="de-DE" sz="3200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e-DE" altLang="de-DE" sz="3200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altLang="de-DE" sz="3200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e-DE" altLang="de-DE" sz="3200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altLang="de-DE" sz="32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e-DE" altLang="de-DE" sz="32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altLang="de-DE" sz="3200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e-DE" altLang="de-DE" sz="3200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altLang="de-DE" sz="32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e-DE" altLang="de-DE" sz="32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altLang="de-DE" sz="3200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e-DE" altLang="de-DE" sz="3200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altLang="de-DE" sz="3200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e-DE" altLang="de-DE" sz="3200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altLang="de-DE" sz="32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e-DE" altLang="de-DE" sz="32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altLang="de-DE" sz="3200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de-DE" altLang="de-DE" sz="32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e-DE" altLang="de-DE" sz="32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altLang="de-DE" sz="32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e-DE" altLang="de-DE" sz="32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altLang="de-DE" sz="3200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e-DE" altLang="de-DE" sz="3200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altLang="de-DE" sz="32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e-DE" altLang="de-DE" sz="32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altLang="de-DE" sz="3200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e-DE" altLang="de-DE" sz="3200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altLang="de-DE" sz="32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e-DE" altLang="de-DE" sz="32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altLang="de-DE" sz="3200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e-DE" altLang="de-DE" sz="3200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altLang="de-DE" sz="32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e-DE" altLang="de-DE" sz="32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altLang="de-DE" sz="3200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e-DE" altLang="de-DE" sz="3200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altLang="de-DE" sz="3200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e-DE" altLang="de-DE" sz="3200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altLang="de-DE" sz="18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Bitte </a:t>
            </a:r>
            <a:r>
              <a:rPr lang="de-DE" altLang="de-DE" sz="1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rechtzeitig einloggen, Mikrofon </a:t>
            </a:r>
            <a:r>
              <a:rPr lang="de-DE" altLang="de-DE" sz="18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ausschalten</a:t>
            </a:r>
            <a:br>
              <a:rPr lang="de-DE" altLang="de-DE" sz="18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altLang="de-DE" sz="1800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Sie erklären sich mit der Nutzung des Tools damit einverstanden, dass SIE keine Mitschnitte machen, Bilder aufnehmen..  !</a:t>
            </a:r>
            <a:r>
              <a:rPr lang="de-DE" altLang="de-DE" sz="1800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e-DE" altLang="de-DE" sz="1800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altLang="de-DE" sz="32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e-DE" altLang="de-DE" sz="32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altLang="de-DE" sz="1200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e-DE" altLang="de-DE" sz="1200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altLang="de-DE" sz="2800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WILLKOMMEN </a:t>
            </a:r>
            <a:r>
              <a:rPr lang="de-DE" altLang="de-DE" sz="28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ZUM </a:t>
            </a:r>
            <a:r>
              <a:rPr lang="de-DE" altLang="de-DE" sz="28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DIGITALEN </a:t>
            </a:r>
            <a:r>
              <a:rPr lang="de-DE" altLang="de-DE" sz="2800" i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TAG</a:t>
            </a:r>
            <a:r>
              <a:rPr lang="de-DE" altLang="de-DE" sz="28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28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 </a:t>
            </a:r>
            <a:r>
              <a:rPr lang="de-DE" altLang="de-DE" sz="28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OFFENEN </a:t>
            </a:r>
            <a:r>
              <a:rPr lang="de-DE" altLang="de-DE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TÜR</a:t>
            </a:r>
            <a:r>
              <a:rPr lang="de-DE" altLang="de-DE" sz="3600" b="0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de-DE" altLang="de-DE" sz="3600" b="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de-DE" altLang="de-DE" sz="2800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Donnerstag, 17. </a:t>
            </a:r>
            <a:r>
              <a:rPr lang="de-DE" altLang="de-DE" sz="28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Februar </a:t>
            </a:r>
            <a:r>
              <a:rPr lang="de-DE" altLang="de-DE" sz="2800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2022 </a:t>
            </a:r>
            <a:br>
              <a:rPr lang="de-DE" altLang="de-DE" sz="2800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altLang="de-DE" sz="2800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17.00 Uhr</a:t>
            </a:r>
            <a:endParaRPr lang="aa-ET" sz="3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C2F4887-81DF-1B42-A5F7-A31A37CA64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9376" y="5519406"/>
            <a:ext cx="6953250" cy="924741"/>
          </a:xfrm>
        </p:spPr>
        <p:txBody>
          <a:bodyPr anchor="t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de-DE" sz="2800" dirty="0" smtClean="0">
                <a:latin typeface="Freestyle Script" panose="030804020302050B0404" pitchFamily="66" charset="0"/>
              </a:rPr>
              <a:t>Miteinander leben und lernen an der Stettenfelsschule</a:t>
            </a:r>
            <a:endParaRPr lang="aa-ET" sz="2800" dirty="0">
              <a:latin typeface="Freestyle Script" panose="030804020302050B0404" pitchFamily="66" charset="0"/>
            </a:endParaRPr>
          </a:p>
        </p:txBody>
      </p:sp>
      <p:sp>
        <p:nvSpPr>
          <p:cNvPr id="18" name="Freeform: Shape 14">
            <a:extLst>
              <a:ext uri="{FF2B5EF4-FFF2-40B4-BE49-F238E27FC236}">
                <a16:creationId xmlns:a16="http://schemas.microsoft.com/office/drawing/2014/main" xmlns="" id="{F2F014E7-B612-4079-894D-4697468C5B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86335" y="508883"/>
            <a:ext cx="3619330" cy="3180914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6" name="Grafik 5" descr="Schullogo_quer">
            <a:extLst>
              <a:ext uri="{FF2B5EF4-FFF2-40B4-BE49-F238E27FC236}">
                <a16:creationId xmlns:a16="http://schemas.microsoft.com/office/drawing/2014/main" xmlns="" id="{BEEEC043-BD5C-C84B-ACF6-0DF98B6953CB}"/>
              </a:ext>
            </a:extLst>
          </p:cNvPr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17"/>
          <a:stretch/>
        </p:blipFill>
        <p:spPr bwMode="auto">
          <a:xfrm>
            <a:off x="5440091" y="950845"/>
            <a:ext cx="1735015" cy="893570"/>
          </a:xfrm>
          <a:prstGeom prst="rect">
            <a:avLst/>
          </a:prstGeom>
          <a:noFill/>
        </p:spPr>
      </p:pic>
      <p:pic>
        <p:nvPicPr>
          <p:cNvPr id="19" name="Grafik 5" descr="Schullogo_quer">
            <a:extLst>
              <a:ext uri="{FF2B5EF4-FFF2-40B4-BE49-F238E27FC236}">
                <a16:creationId xmlns:a16="http://schemas.microsoft.com/office/drawing/2014/main" xmlns="" id="{D3135679-754C-47E6-AD34-0C93EC31E4CE}"/>
              </a:ext>
            </a:extLst>
          </p:cNvPr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2"/>
          <a:stretch/>
        </p:blipFill>
        <p:spPr bwMode="auto">
          <a:xfrm>
            <a:off x="4643470" y="1925095"/>
            <a:ext cx="2905058" cy="759281"/>
          </a:xfrm>
          <a:prstGeom prst="rect">
            <a:avLst/>
          </a:prstGeom>
          <a:noFill/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7810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548313" algn="l"/>
                <a:tab pos="5827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548313" algn="l"/>
                <a:tab pos="5827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548313" algn="l"/>
                <a:tab pos="5827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548313" algn="l"/>
                <a:tab pos="5827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548313" algn="l"/>
                <a:tab pos="5827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548313" algn="l"/>
                <a:tab pos="5827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548313" algn="l"/>
                <a:tab pos="5827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548313" algn="l"/>
                <a:tab pos="5827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548313" algn="l"/>
                <a:tab pos="5827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48313" algn="l"/>
                <a:tab pos="5827713" algn="l"/>
              </a:tabLst>
            </a:pPr>
            <a:r>
              <a:rPr kumimoji="0" lang="de-DE" altLang="de-DE" sz="14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30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F28E74-56C2-8444-8829-CD3319113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An unserer Schule arbeiten</a:t>
            </a:r>
            <a:endParaRPr lang="aa-ET" dirty="0"/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="" xmlns:a16="http://schemas.microsoft.com/office/drawing/2014/main" id="{82E871BC-F173-4D24-8330-74926C76A9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54560"/>
              </p:ext>
            </p:extLst>
          </p:nvPr>
        </p:nvGraphicFramePr>
        <p:xfrm>
          <a:off x="1920240" y="2312276"/>
          <a:ext cx="8770571" cy="3651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391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2">
            <a:extLst>
              <a:ext uri="{FF2B5EF4-FFF2-40B4-BE49-F238E27FC236}">
                <a16:creationId xmlns="" xmlns:a16="http://schemas.microsoft.com/office/drawing/2014/main" id="{AC14302F-E955-47D0-A56B-D1D1A6953B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473" y="-9274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22" name="Group 14">
            <a:extLst>
              <a:ext uri="{FF2B5EF4-FFF2-40B4-BE49-F238E27FC236}">
                <a16:creationId xmlns="" xmlns:a16="http://schemas.microsoft.com/office/drawing/2014/main" id="{572E366A-B6DD-4F06-A42A-FF634FDE1B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648839" y="970769"/>
            <a:ext cx="4936895" cy="4669465"/>
            <a:chOff x="648839" y="970769"/>
            <a:chExt cx="4936895" cy="4669465"/>
          </a:xfrm>
        </p:grpSpPr>
        <p:sp>
          <p:nvSpPr>
            <p:cNvPr id="23" name="Freeform: Shape 15">
              <a:extLst>
                <a:ext uri="{FF2B5EF4-FFF2-40B4-BE49-F238E27FC236}">
                  <a16:creationId xmlns="" xmlns:a16="http://schemas.microsoft.com/office/drawing/2014/main" id="{6750E550-BE93-4743-8659-1531F86CB6C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flipH="1">
              <a:off x="743803" y="1124162"/>
              <a:ext cx="4691485" cy="4342182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16">
              <a:extLst>
                <a:ext uri="{FF2B5EF4-FFF2-40B4-BE49-F238E27FC236}">
                  <a16:creationId xmlns="" xmlns:a16="http://schemas.microsoft.com/office/drawing/2014/main" id="{BE626DC7-F0FE-49A7-AA4C-A8DB1F7EBA2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flipH="1">
              <a:off x="864592" y="1290468"/>
              <a:ext cx="4389795" cy="4074679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5" name="Freeform: Shape 17">
              <a:extLst>
                <a:ext uri="{FF2B5EF4-FFF2-40B4-BE49-F238E27FC236}">
                  <a16:creationId xmlns="" xmlns:a16="http://schemas.microsoft.com/office/drawing/2014/main" id="{1EBB781F-78E5-4C66-811C-9FF8B5D501B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21300000" flipH="1">
              <a:off x="648839" y="970769"/>
              <a:ext cx="4936895" cy="4669465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864592" y="1833229"/>
            <a:ext cx="4460443" cy="2934031"/>
          </a:xfrm>
        </p:spPr>
        <p:txBody>
          <a:bodyPr anchor="ctr">
            <a:normAutofit/>
          </a:bodyPr>
          <a:lstStyle/>
          <a:p>
            <a:r>
              <a:rPr lang="de-DE" dirty="0"/>
              <a:t>Die verschiedenen Lernniveaus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6241774" y="1105306"/>
            <a:ext cx="4825512" cy="4337435"/>
          </a:xfrm>
        </p:spPr>
        <p:txBody>
          <a:bodyPr anchor="ctr">
            <a:normAutofit/>
          </a:bodyPr>
          <a:lstStyle/>
          <a:p>
            <a:pPr>
              <a:lnSpc>
                <a:spcPct val="130000"/>
              </a:lnSpc>
            </a:pPr>
            <a:r>
              <a:rPr lang="de-DE" sz="1400" u="sng" dirty="0"/>
              <a:t>Es gibt drei verschiedene Lernniveaus</a:t>
            </a:r>
          </a:p>
          <a:p>
            <a:pPr>
              <a:lnSpc>
                <a:spcPct val="130000"/>
              </a:lnSpc>
            </a:pPr>
            <a:endParaRPr lang="de-DE" sz="1200" dirty="0"/>
          </a:p>
          <a:p>
            <a:pPr>
              <a:lnSpc>
                <a:spcPct val="130000"/>
              </a:lnSpc>
            </a:pPr>
            <a:endParaRPr lang="de-DE" sz="1200" dirty="0"/>
          </a:p>
          <a:p>
            <a:pPr>
              <a:lnSpc>
                <a:spcPct val="130000"/>
              </a:lnSpc>
            </a:pPr>
            <a:r>
              <a:rPr lang="de-DE" b="1" dirty="0" smtClean="0"/>
              <a:t>G</a:t>
            </a:r>
            <a:r>
              <a:rPr lang="de-DE" sz="1200" dirty="0" smtClean="0"/>
              <a:t>rundlegendes </a:t>
            </a:r>
            <a:endParaRPr lang="de-DE" sz="1200" dirty="0"/>
          </a:p>
          <a:p>
            <a:pPr>
              <a:lnSpc>
                <a:spcPct val="130000"/>
              </a:lnSpc>
            </a:pPr>
            <a:endParaRPr lang="de-DE" sz="1200" dirty="0"/>
          </a:p>
          <a:p>
            <a:pPr>
              <a:lnSpc>
                <a:spcPct val="130000"/>
              </a:lnSpc>
            </a:pPr>
            <a:r>
              <a:rPr lang="de-DE" b="1" dirty="0" smtClean="0"/>
              <a:t>M</a:t>
            </a:r>
            <a:r>
              <a:rPr lang="de-DE" sz="1200" dirty="0" smtClean="0"/>
              <a:t>ittleres</a:t>
            </a:r>
            <a:endParaRPr lang="de-DE" sz="1200" dirty="0"/>
          </a:p>
          <a:p>
            <a:pPr>
              <a:lnSpc>
                <a:spcPct val="130000"/>
              </a:lnSpc>
            </a:pPr>
            <a:r>
              <a:rPr lang="de-DE" sz="1200" dirty="0"/>
              <a:t>		</a:t>
            </a:r>
          </a:p>
          <a:p>
            <a:pPr>
              <a:lnSpc>
                <a:spcPct val="130000"/>
              </a:lnSpc>
            </a:pPr>
            <a:r>
              <a:rPr lang="de-DE" b="1" dirty="0" smtClean="0"/>
              <a:t>E</a:t>
            </a:r>
            <a:r>
              <a:rPr lang="de-DE" sz="1200" dirty="0" smtClean="0"/>
              <a:t>rweitertes</a:t>
            </a:r>
            <a:endParaRPr lang="de-DE" sz="1200" dirty="0"/>
          </a:p>
          <a:p>
            <a:pPr>
              <a:lnSpc>
                <a:spcPct val="130000"/>
              </a:lnSpc>
            </a:pPr>
            <a:endParaRPr lang="de-DE" sz="1200" dirty="0"/>
          </a:p>
          <a:p>
            <a:pPr>
              <a:lnSpc>
                <a:spcPct val="130000"/>
              </a:lnSpc>
            </a:pPr>
            <a:endParaRPr lang="de-DE" sz="1200" dirty="0"/>
          </a:p>
        </p:txBody>
      </p:sp>
      <p:sp>
        <p:nvSpPr>
          <p:cNvPr id="2" name="Right Brace 1">
            <a:extLst>
              <a:ext uri="{FF2B5EF4-FFF2-40B4-BE49-F238E27FC236}">
                <a16:creationId xmlns="" xmlns:a16="http://schemas.microsoft.com/office/drawing/2014/main" id="{CFF52D43-C0F4-5840-9445-8AD6D2F9A30F}"/>
              </a:ext>
            </a:extLst>
          </p:cNvPr>
          <p:cNvSpPr/>
          <p:nvPr/>
        </p:nvSpPr>
        <p:spPr>
          <a:xfrm>
            <a:off x="7747632" y="2443244"/>
            <a:ext cx="420414" cy="209763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aa-ET">
              <a:solidFill>
                <a:sysClr val="windowText" lastClr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30D27B4-1CC9-A344-A3CB-B1141CB3C0AB}"/>
              </a:ext>
            </a:extLst>
          </p:cNvPr>
          <p:cNvSpPr txBox="1"/>
          <p:nvPr/>
        </p:nvSpPr>
        <p:spPr>
          <a:xfrm>
            <a:off x="8187457" y="3338317"/>
            <a:ext cx="977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dirty="0"/>
              <a:t>Niveau</a:t>
            </a:r>
          </a:p>
        </p:txBody>
      </p:sp>
    </p:spTree>
    <p:extLst>
      <p:ext uri="{BB962C8B-B14F-4D97-AF65-F5344CB8AC3E}">
        <p14:creationId xmlns:p14="http://schemas.microsoft.com/office/powerpoint/2010/main" val="286782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="" xmlns:a16="http://schemas.microsoft.com/office/drawing/2014/main" id="{3D5FBB81-B61B-416A-8F5D-A8DDF62530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4" name="Freeform: Shape 53">
            <a:extLst>
              <a:ext uri="{FF2B5EF4-FFF2-40B4-BE49-F238E27FC236}">
                <a16:creationId xmlns="" xmlns:a16="http://schemas.microsoft.com/office/drawing/2014/main" id="{40C0D7D4-D83D-4C58-87D1-955F0A9173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6" name="Freeform: Shape 55">
            <a:extLst>
              <a:ext uri="{FF2B5EF4-FFF2-40B4-BE49-F238E27FC236}">
                <a16:creationId xmlns="" xmlns:a16="http://schemas.microsoft.com/office/drawing/2014/main" id="{15F9A324-404E-4C5D-AFF0-C5D0D84182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348204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8" name="Freeform: Shape 57">
            <a:extLst>
              <a:ext uri="{FF2B5EF4-FFF2-40B4-BE49-F238E27FC236}">
                <a16:creationId xmlns="" xmlns:a16="http://schemas.microsoft.com/office/drawing/2014/main" id="{AC4CE3C4-3600-4353-9FE1-B32D06BEF0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133737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5A9B82-2AA5-5142-8384-D2F72D6F1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730" y="442912"/>
            <a:ext cx="5855434" cy="1762405"/>
          </a:xfrm>
        </p:spPr>
        <p:txBody>
          <a:bodyPr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de-DE" dirty="0" smtClean="0"/>
              <a:t>Anforderungsbereiche der Niveaustufen</a:t>
            </a:r>
            <a:endParaRPr lang="aa-E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39BED48-0138-844A-B88D-D69534323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342" y="2082801"/>
            <a:ext cx="6050896" cy="4294001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endParaRPr lang="de-DE" sz="2000" b="1" dirty="0" smtClean="0"/>
          </a:p>
          <a:p>
            <a:pPr>
              <a:lnSpc>
                <a:spcPct val="130000"/>
              </a:lnSpc>
            </a:pPr>
            <a:r>
              <a:rPr lang="de-DE" sz="2000" b="1" dirty="0" smtClean="0"/>
              <a:t>Anforderungsbereiche </a:t>
            </a:r>
            <a:r>
              <a:rPr lang="de-DE" sz="2000" b="1" dirty="0"/>
              <a:t>und Niveaustufen</a:t>
            </a:r>
            <a:r>
              <a:rPr lang="de-DE" sz="1600" b="1" dirty="0"/>
              <a:t> </a:t>
            </a:r>
          </a:p>
          <a:p>
            <a:pPr lvl="0">
              <a:lnSpc>
                <a:spcPct val="130000"/>
              </a:lnSpc>
            </a:pPr>
            <a:endParaRPr lang="de-DE" sz="1600" dirty="0" smtClean="0"/>
          </a:p>
          <a:p>
            <a:pPr lvl="0">
              <a:lnSpc>
                <a:spcPct val="130000"/>
              </a:lnSpc>
            </a:pPr>
            <a:r>
              <a:rPr lang="de-DE" sz="1600" dirty="0" smtClean="0"/>
              <a:t>Die </a:t>
            </a:r>
            <a:r>
              <a:rPr lang="de-DE" sz="1600" dirty="0"/>
              <a:t>folgende Grafik veranschaulicht auf einfache Weise, was sich hinter </a:t>
            </a:r>
            <a:r>
              <a:rPr lang="de-DE" sz="1600" dirty="0" smtClean="0"/>
              <a:t>dieser </a:t>
            </a:r>
            <a:r>
              <a:rPr lang="de-DE" sz="1600" dirty="0"/>
              <a:t>Begrifflichkeit verbirgt.</a:t>
            </a:r>
          </a:p>
          <a:p>
            <a:pPr lvl="0">
              <a:lnSpc>
                <a:spcPct val="130000"/>
              </a:lnSpc>
            </a:pPr>
            <a:endParaRPr lang="de-DE" sz="1600" dirty="0" smtClean="0"/>
          </a:p>
          <a:p>
            <a:pPr lvl="0">
              <a:lnSpc>
                <a:spcPct val="130000"/>
              </a:lnSpc>
            </a:pPr>
            <a:r>
              <a:rPr lang="de-DE" sz="1600" dirty="0" smtClean="0"/>
              <a:t>Die </a:t>
            </a:r>
            <a:r>
              <a:rPr lang="de-DE" sz="1600" dirty="0"/>
              <a:t>Anforderungsbereiche stellen eine ansteigende Schwierigkeit in einem beliebigen Thema dar.</a:t>
            </a:r>
          </a:p>
          <a:p>
            <a:pPr lvl="0">
              <a:lnSpc>
                <a:spcPct val="130000"/>
              </a:lnSpc>
            </a:pPr>
            <a:endParaRPr lang="de-DE" sz="1200" b="1" i="1" dirty="0"/>
          </a:p>
        </p:txBody>
      </p:sp>
      <p:pic>
        <p:nvPicPr>
          <p:cNvPr id="5" name="Grafik 2">
            <a:extLst>
              <a:ext uri="{FF2B5EF4-FFF2-40B4-BE49-F238E27FC236}">
                <a16:creationId xmlns="" xmlns:a16="http://schemas.microsoft.com/office/drawing/2014/main" id="{24F61796-D310-9B43-AD26-02E4BAC714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035698" y="2082801"/>
            <a:ext cx="4003919" cy="3089274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415343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="" xmlns:a16="http://schemas.microsoft.com/office/drawing/2014/main" id="{3D5FBB81-B61B-416A-8F5D-A8DDF62530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4" name="Freeform: Shape 53">
            <a:extLst>
              <a:ext uri="{FF2B5EF4-FFF2-40B4-BE49-F238E27FC236}">
                <a16:creationId xmlns="" xmlns:a16="http://schemas.microsoft.com/office/drawing/2014/main" id="{40C0D7D4-D83D-4C58-87D1-955F0A9173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6" name="Freeform: Shape 55">
            <a:extLst>
              <a:ext uri="{FF2B5EF4-FFF2-40B4-BE49-F238E27FC236}">
                <a16:creationId xmlns="" xmlns:a16="http://schemas.microsoft.com/office/drawing/2014/main" id="{15F9A324-404E-4C5D-AFF0-C5D0D84182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348204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8" name="Freeform: Shape 57">
            <a:extLst>
              <a:ext uri="{FF2B5EF4-FFF2-40B4-BE49-F238E27FC236}">
                <a16:creationId xmlns="" xmlns:a16="http://schemas.microsoft.com/office/drawing/2014/main" id="{AC4CE3C4-3600-4353-9FE1-B32D06BEF0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133737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5A9B82-2AA5-5142-8384-D2F72D6F1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35" y="442914"/>
            <a:ext cx="10354236" cy="785252"/>
          </a:xfrm>
        </p:spPr>
        <p:txBody>
          <a:bodyPr anchor="b">
            <a:noAutofit/>
          </a:bodyPr>
          <a:lstStyle/>
          <a:p>
            <a:pPr>
              <a:lnSpc>
                <a:spcPct val="120000"/>
              </a:lnSpc>
            </a:pPr>
            <a:r>
              <a:rPr lang="de-DE" dirty="0" smtClean="0"/>
              <a:t>Hinweise zu den Anforderungsbereichen:</a:t>
            </a:r>
            <a:endParaRPr lang="aa-E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39BED48-0138-844A-B88D-D69534323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518" y="1120588"/>
            <a:ext cx="7242815" cy="5486401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de-DE" sz="1200" dirty="0"/>
              <a:t>Nachdem </a:t>
            </a:r>
            <a:r>
              <a:rPr lang="de-DE" sz="1200" dirty="0" smtClean="0"/>
              <a:t>für das jeweilige Fach feststeht, </a:t>
            </a:r>
            <a:r>
              <a:rPr lang="de-DE" sz="1200" dirty="0"/>
              <a:t>auf welchem Niveau Ihr Kind arbeitet, gilt es zu schauen, in welchem </a:t>
            </a:r>
            <a:r>
              <a:rPr lang="de-DE" sz="1200" b="1" dirty="0"/>
              <a:t>Anforderungsbereich</a:t>
            </a:r>
            <a:r>
              <a:rPr lang="de-DE" sz="1200" dirty="0"/>
              <a:t> sich Ihr Kind </a:t>
            </a:r>
            <a:r>
              <a:rPr lang="de-DE" sz="1200" dirty="0" smtClean="0"/>
              <a:t>befindet.</a:t>
            </a:r>
          </a:p>
          <a:p>
            <a:pPr>
              <a:lnSpc>
                <a:spcPct val="130000"/>
              </a:lnSpc>
            </a:pPr>
            <a:r>
              <a:rPr lang="de-DE" sz="1600" b="1" u="sng" dirty="0" smtClean="0"/>
              <a:t>Dafür helfen drei Fragen:</a:t>
            </a:r>
            <a:endParaRPr lang="de-DE" sz="1600" b="1" u="sng" dirty="0"/>
          </a:p>
          <a:p>
            <a:pPr>
              <a:lnSpc>
                <a:spcPct val="130000"/>
              </a:lnSpc>
            </a:pPr>
            <a:r>
              <a:rPr lang="de-DE" sz="1600" b="1" dirty="0" smtClean="0"/>
              <a:t>1) Lernt </a:t>
            </a:r>
            <a:r>
              <a:rPr lang="de-DE" sz="1600" b="1" dirty="0"/>
              <a:t>es stabil auf dem Niveau? </a:t>
            </a:r>
            <a:endParaRPr lang="de-DE" sz="1600" b="1" dirty="0" smtClean="0"/>
          </a:p>
          <a:p>
            <a:pPr lvl="2" indent="0">
              <a:lnSpc>
                <a:spcPct val="130000"/>
              </a:lnSpc>
              <a:buNone/>
            </a:pPr>
            <a:r>
              <a:rPr lang="de-DE" sz="1600" b="1" dirty="0" smtClean="0">
                <a:solidFill>
                  <a:srgbClr val="0070C0"/>
                </a:solidFill>
              </a:rPr>
              <a:t>Dann ist es genau richtig auf dem Niveau!</a:t>
            </a:r>
          </a:p>
          <a:p>
            <a:pPr>
              <a:lnSpc>
                <a:spcPct val="130000"/>
              </a:lnSpc>
            </a:pPr>
            <a:r>
              <a:rPr lang="de-DE" sz="1600" b="1" dirty="0" smtClean="0"/>
              <a:t>2) Sind die Leistungen so gut, dass überlegt werden kann, </a:t>
            </a:r>
          </a:p>
          <a:p>
            <a:pPr>
              <a:lnSpc>
                <a:spcPct val="130000"/>
              </a:lnSpc>
            </a:pPr>
            <a:r>
              <a:rPr lang="de-DE" sz="1600" b="1" dirty="0"/>
              <a:t> </a:t>
            </a:r>
            <a:r>
              <a:rPr lang="de-DE" sz="1600" b="1" dirty="0" smtClean="0"/>
              <a:t>  das Niveau zu wechseln? </a:t>
            </a:r>
          </a:p>
          <a:p>
            <a:pPr>
              <a:lnSpc>
                <a:spcPct val="130000"/>
              </a:lnSpc>
            </a:pPr>
            <a:r>
              <a:rPr lang="de-DE" sz="1600" b="1" i="1" dirty="0">
                <a:solidFill>
                  <a:srgbClr val="0070C0"/>
                </a:solidFill>
              </a:rPr>
              <a:t>Dann werden Gespräche geführt und das Niveau in dem Fach gewechselt (z.B. von M auf E oder G auf M).</a:t>
            </a:r>
          </a:p>
          <a:p>
            <a:pPr>
              <a:lnSpc>
                <a:spcPct val="130000"/>
              </a:lnSpc>
            </a:pPr>
            <a:r>
              <a:rPr lang="de-DE" sz="1600" b="1" dirty="0" smtClean="0"/>
              <a:t>3) Sind </a:t>
            </a:r>
            <a:r>
              <a:rPr lang="de-DE" sz="1600" b="1" dirty="0"/>
              <a:t>die Leistungen so, dass das Niveau zu schwer ist </a:t>
            </a:r>
            <a:endParaRPr lang="de-DE" sz="1600" b="1" dirty="0" smtClean="0"/>
          </a:p>
          <a:p>
            <a:pPr>
              <a:lnSpc>
                <a:spcPct val="130000"/>
              </a:lnSpc>
            </a:pPr>
            <a:r>
              <a:rPr lang="de-DE" sz="1600" b="1" dirty="0"/>
              <a:t> </a:t>
            </a:r>
            <a:r>
              <a:rPr lang="de-DE" sz="1600" b="1" dirty="0" smtClean="0"/>
              <a:t>  und die </a:t>
            </a:r>
            <a:r>
              <a:rPr lang="de-DE" sz="1600" b="1" dirty="0"/>
              <a:t>Ziele nicht erreicht </a:t>
            </a:r>
            <a:r>
              <a:rPr lang="de-DE" sz="1600" b="1" dirty="0" smtClean="0"/>
              <a:t>werden?</a:t>
            </a:r>
          </a:p>
          <a:p>
            <a:pPr>
              <a:lnSpc>
                <a:spcPct val="130000"/>
              </a:lnSpc>
            </a:pPr>
            <a:r>
              <a:rPr lang="de-DE" sz="1600" b="1" i="1" dirty="0" smtClean="0">
                <a:solidFill>
                  <a:srgbClr val="0070C0"/>
                </a:solidFill>
              </a:rPr>
              <a:t>Dann werden Gespräche geführt und das Niveau in dem Fach gewechselt (z.B. von E auf M oder M auf G).</a:t>
            </a:r>
          </a:p>
          <a:p>
            <a:pPr marL="228600" indent="-228600">
              <a:lnSpc>
                <a:spcPct val="130000"/>
              </a:lnSpc>
              <a:buFont typeface="+mj-lt"/>
              <a:buAutoNum type="arabicPeriod"/>
            </a:pPr>
            <a:endParaRPr lang="de-DE" sz="1200" dirty="0"/>
          </a:p>
        </p:txBody>
      </p:sp>
      <p:pic>
        <p:nvPicPr>
          <p:cNvPr id="5" name="Grafik 2">
            <a:extLst>
              <a:ext uri="{FF2B5EF4-FFF2-40B4-BE49-F238E27FC236}">
                <a16:creationId xmlns="" xmlns:a16="http://schemas.microsoft.com/office/drawing/2014/main" id="{24F61796-D310-9B43-AD26-02E4BAC714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097936" y="2082801"/>
            <a:ext cx="3941682" cy="2892611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331523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AC14302F-E955-47D0-A56B-D1D1A6953B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473" y="-9274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93A31341-2394-42A2-9851-FD91086DB7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930584" y="1948070"/>
            <a:ext cx="5261264" cy="4909930"/>
          </a:xfrm>
          <a:custGeom>
            <a:avLst/>
            <a:gdLst>
              <a:gd name="connsiteX0" fmla="*/ 2739575 w 5261264"/>
              <a:gd name="connsiteY0" fmla="*/ 1369 h 4909930"/>
              <a:gd name="connsiteX1" fmla="*/ 3931992 w 5261264"/>
              <a:gd name="connsiteY1" fmla="*/ 357115 h 4909930"/>
              <a:gd name="connsiteX2" fmla="*/ 5228644 w 5261264"/>
              <a:gd name="connsiteY2" fmla="*/ 1704869 h 4909930"/>
              <a:gd name="connsiteX3" fmla="*/ 5261264 w 5261264"/>
              <a:gd name="connsiteY3" fmla="*/ 1769901 h 4909930"/>
              <a:gd name="connsiteX4" fmla="*/ 5261264 w 5261264"/>
              <a:gd name="connsiteY4" fmla="*/ 4640262 h 4909930"/>
              <a:gd name="connsiteX5" fmla="*/ 5239287 w 5261264"/>
              <a:gd name="connsiteY5" fmla="*/ 4674079 h 4909930"/>
              <a:gd name="connsiteX6" fmla="*/ 5039558 w 5261264"/>
              <a:gd name="connsiteY6" fmla="*/ 4893028 h 4909930"/>
              <a:gd name="connsiteX7" fmla="*/ 5018342 w 5261264"/>
              <a:gd name="connsiteY7" fmla="*/ 4909930 h 4909930"/>
              <a:gd name="connsiteX8" fmla="*/ 962510 w 5261264"/>
              <a:gd name="connsiteY8" fmla="*/ 4909930 h 4909930"/>
              <a:gd name="connsiteX9" fmla="*/ 821338 w 5261264"/>
              <a:gd name="connsiteY9" fmla="*/ 4707517 h 4909930"/>
              <a:gd name="connsiteX10" fmla="*/ 448558 w 5261264"/>
              <a:gd name="connsiteY10" fmla="*/ 3922606 h 4909930"/>
              <a:gd name="connsiteX11" fmla="*/ 221727 w 5261264"/>
              <a:gd name="connsiteY11" fmla="*/ 1588926 h 4909930"/>
              <a:gd name="connsiteX12" fmla="*/ 2739575 w 5261264"/>
              <a:gd name="connsiteY12" fmla="*/ 1369 h 4909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61264" h="4909930">
                <a:moveTo>
                  <a:pt x="2739575" y="1369"/>
                </a:moveTo>
                <a:cubicBezTo>
                  <a:pt x="3132207" y="14841"/>
                  <a:pt x="3535383" y="128133"/>
                  <a:pt x="3931992" y="357115"/>
                </a:cubicBezTo>
                <a:cubicBezTo>
                  <a:pt x="4474996" y="670619"/>
                  <a:pt x="4925124" y="1151857"/>
                  <a:pt x="5228644" y="1704869"/>
                </a:cubicBezTo>
                <a:lnTo>
                  <a:pt x="5261264" y="1769901"/>
                </a:lnTo>
                <a:lnTo>
                  <a:pt x="5261264" y="4640262"/>
                </a:lnTo>
                <a:lnTo>
                  <a:pt x="5239287" y="4674079"/>
                </a:lnTo>
                <a:cubicBezTo>
                  <a:pt x="5177453" y="4758643"/>
                  <a:pt x="5110673" y="4830413"/>
                  <a:pt x="5039558" y="4893028"/>
                </a:cubicBezTo>
                <a:lnTo>
                  <a:pt x="5018342" y="4909930"/>
                </a:lnTo>
                <a:lnTo>
                  <a:pt x="962510" y="4909930"/>
                </a:lnTo>
                <a:lnTo>
                  <a:pt x="821338" y="4707517"/>
                </a:lnTo>
                <a:cubicBezTo>
                  <a:pt x="672683" y="4465717"/>
                  <a:pt x="560617" y="4198197"/>
                  <a:pt x="448558" y="3922606"/>
                </a:cubicBezTo>
                <a:cubicBezTo>
                  <a:pt x="120358" y="3115488"/>
                  <a:pt x="-245146" y="2397572"/>
                  <a:pt x="221727" y="1588926"/>
                </a:cubicBezTo>
                <a:cubicBezTo>
                  <a:pt x="801679" y="584418"/>
                  <a:pt x="1736188" y="-33060"/>
                  <a:pt x="2739575" y="1369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B5DAFF15-09E3-425C-9BF0-14CF18E028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525856" y="1391478"/>
            <a:ext cx="5665992" cy="5466522"/>
          </a:xfrm>
          <a:custGeom>
            <a:avLst/>
            <a:gdLst>
              <a:gd name="connsiteX0" fmla="*/ 3113576 w 5665992"/>
              <a:gd name="connsiteY0" fmla="*/ 1556 h 5401530"/>
              <a:gd name="connsiteX1" fmla="*/ 4468777 w 5665992"/>
              <a:gd name="connsiteY1" fmla="*/ 405866 h 5401530"/>
              <a:gd name="connsiteX2" fmla="*/ 5525792 w 5665992"/>
              <a:gd name="connsiteY2" fmla="*/ 1317461 h 5401530"/>
              <a:gd name="connsiteX3" fmla="*/ 5665992 w 5665992"/>
              <a:gd name="connsiteY3" fmla="*/ 1506159 h 5401530"/>
              <a:gd name="connsiteX4" fmla="*/ 5665992 w 5665992"/>
              <a:gd name="connsiteY4" fmla="*/ 5401530 h 5401530"/>
              <a:gd name="connsiteX5" fmla="*/ 965932 w 5665992"/>
              <a:gd name="connsiteY5" fmla="*/ 5401530 h 5401530"/>
              <a:gd name="connsiteX6" fmla="*/ 836753 w 5665992"/>
              <a:gd name="connsiteY6" fmla="*/ 5181943 h 5401530"/>
              <a:gd name="connsiteX7" fmla="*/ 509793 w 5665992"/>
              <a:gd name="connsiteY7" fmla="*/ 4458111 h 5401530"/>
              <a:gd name="connsiteX8" fmla="*/ 251995 w 5665992"/>
              <a:gd name="connsiteY8" fmla="*/ 1805844 h 5401530"/>
              <a:gd name="connsiteX9" fmla="*/ 3113576 w 5665992"/>
              <a:gd name="connsiteY9" fmla="*/ 1556 h 540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65992" h="5401530">
                <a:moveTo>
                  <a:pt x="3113576" y="1556"/>
                </a:moveTo>
                <a:cubicBezTo>
                  <a:pt x="3559807" y="16866"/>
                  <a:pt x="4018025" y="145625"/>
                  <a:pt x="4468777" y="405866"/>
                </a:cubicBezTo>
                <a:cubicBezTo>
                  <a:pt x="4871803" y="638554"/>
                  <a:pt x="5229811" y="952545"/>
                  <a:pt x="5525792" y="1317461"/>
                </a:cubicBezTo>
                <a:lnTo>
                  <a:pt x="5665992" y="1506159"/>
                </a:lnTo>
                <a:lnTo>
                  <a:pt x="5665992" y="5401530"/>
                </a:lnTo>
                <a:lnTo>
                  <a:pt x="965932" y="5401530"/>
                </a:lnTo>
                <a:lnTo>
                  <a:pt x="836753" y="5181943"/>
                </a:lnTo>
                <a:cubicBezTo>
                  <a:pt x="713569" y="4953383"/>
                  <a:pt x="611679" y="4708683"/>
                  <a:pt x="509793" y="4458111"/>
                </a:cubicBezTo>
                <a:cubicBezTo>
                  <a:pt x="136790" y="3540808"/>
                  <a:pt x="-278612" y="2724882"/>
                  <a:pt x="251995" y="1805844"/>
                </a:cubicBezTo>
                <a:cubicBezTo>
                  <a:pt x="911122" y="664202"/>
                  <a:pt x="1973207" y="-37572"/>
                  <a:pt x="3113576" y="1556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AED93AAC-6E3F-4BC8-A315-45F6F5D022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743449" y="1550504"/>
            <a:ext cx="5448246" cy="5307496"/>
          </a:xfrm>
          <a:custGeom>
            <a:avLst/>
            <a:gdLst>
              <a:gd name="connsiteX0" fmla="*/ 2885375 w 5448246"/>
              <a:gd name="connsiteY0" fmla="*/ 1442 h 5156012"/>
              <a:gd name="connsiteX1" fmla="*/ 4141251 w 5448246"/>
              <a:gd name="connsiteY1" fmla="*/ 376120 h 5156012"/>
              <a:gd name="connsiteX2" fmla="*/ 5315487 w 5448246"/>
              <a:gd name="connsiteY2" fmla="*/ 1482940 h 5156012"/>
              <a:gd name="connsiteX3" fmla="*/ 5448246 w 5448246"/>
              <a:gd name="connsiteY3" fmla="*/ 1697243 h 5156012"/>
              <a:gd name="connsiteX4" fmla="*/ 5448246 w 5448246"/>
              <a:gd name="connsiteY4" fmla="*/ 5009611 h 5156012"/>
              <a:gd name="connsiteX5" fmla="*/ 5416607 w 5448246"/>
              <a:gd name="connsiteY5" fmla="*/ 5046802 h 5156012"/>
              <a:gd name="connsiteX6" fmla="*/ 5344828 w 5448246"/>
              <a:gd name="connsiteY6" fmla="*/ 5119639 h 5156012"/>
              <a:gd name="connsiteX7" fmla="*/ 5300719 w 5448246"/>
              <a:gd name="connsiteY7" fmla="*/ 5156012 h 5156012"/>
              <a:gd name="connsiteX8" fmla="*/ 1002287 w 5448246"/>
              <a:gd name="connsiteY8" fmla="*/ 5156012 h 5156012"/>
              <a:gd name="connsiteX9" fmla="*/ 896888 w 5448246"/>
              <a:gd name="connsiteY9" fmla="*/ 5008616 h 5156012"/>
              <a:gd name="connsiteX10" fmla="*/ 472429 w 5448246"/>
              <a:gd name="connsiteY10" fmla="*/ 4131367 h 5156012"/>
              <a:gd name="connsiteX11" fmla="*/ 233526 w 5448246"/>
              <a:gd name="connsiteY11" fmla="*/ 1673489 h 5156012"/>
              <a:gd name="connsiteX12" fmla="*/ 2885375 w 5448246"/>
              <a:gd name="connsiteY12" fmla="*/ 1442 h 5156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48246" h="5156012">
                <a:moveTo>
                  <a:pt x="2885375" y="1442"/>
                </a:moveTo>
                <a:cubicBezTo>
                  <a:pt x="3298901" y="15631"/>
                  <a:pt x="3723535" y="134952"/>
                  <a:pt x="4141251" y="376120"/>
                </a:cubicBezTo>
                <a:cubicBezTo>
                  <a:pt x="4608110" y="645661"/>
                  <a:pt x="5009784" y="1032928"/>
                  <a:pt x="5315487" y="1482940"/>
                </a:cubicBezTo>
                <a:lnTo>
                  <a:pt x="5448246" y="1697243"/>
                </a:lnTo>
                <a:lnTo>
                  <a:pt x="5448246" y="5009611"/>
                </a:lnTo>
                <a:lnTo>
                  <a:pt x="5416607" y="5046802"/>
                </a:lnTo>
                <a:cubicBezTo>
                  <a:pt x="5393215" y="5072317"/>
                  <a:pt x="5369282" y="5096549"/>
                  <a:pt x="5344828" y="5119639"/>
                </a:cubicBezTo>
                <a:lnTo>
                  <a:pt x="5300719" y="5156012"/>
                </a:lnTo>
                <a:lnTo>
                  <a:pt x="1002287" y="5156012"/>
                </a:lnTo>
                <a:lnTo>
                  <a:pt x="896888" y="5008616"/>
                </a:lnTo>
                <a:cubicBezTo>
                  <a:pt x="724221" y="4740911"/>
                  <a:pt x="598320" y="4440975"/>
                  <a:pt x="472429" y="4131367"/>
                </a:cubicBezTo>
                <a:cubicBezTo>
                  <a:pt x="126764" y="3281294"/>
                  <a:pt x="-258192" y="2525170"/>
                  <a:pt x="233526" y="1673489"/>
                </a:cubicBezTo>
                <a:cubicBezTo>
                  <a:pt x="844344" y="615522"/>
                  <a:pt x="1828586" y="-34819"/>
                  <a:pt x="2885375" y="144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1" name="Freeform: Shape 15">
            <a:extLst>
              <a:ext uri="{FF2B5EF4-FFF2-40B4-BE49-F238E27FC236}">
                <a16:creationId xmlns="" xmlns:a16="http://schemas.microsoft.com/office/drawing/2014/main" id="{B8B4EFDF-A3FE-43DE-AE29-DFA4651C6F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260959" y="2256518"/>
            <a:ext cx="4930889" cy="4601483"/>
          </a:xfrm>
          <a:custGeom>
            <a:avLst/>
            <a:gdLst>
              <a:gd name="connsiteX0" fmla="*/ 2486925 w 4930889"/>
              <a:gd name="connsiteY0" fmla="*/ 1243 h 4601483"/>
              <a:gd name="connsiteX1" fmla="*/ 3569374 w 4930889"/>
              <a:gd name="connsiteY1" fmla="*/ 324181 h 4601483"/>
              <a:gd name="connsiteX2" fmla="*/ 4856238 w 4930889"/>
              <a:gd name="connsiteY2" fmla="*/ 1766524 h 4601483"/>
              <a:gd name="connsiteX3" fmla="*/ 4930889 w 4930889"/>
              <a:gd name="connsiteY3" fmla="*/ 1950930 h 4601483"/>
              <a:gd name="connsiteX4" fmla="*/ 4930888 w 4930889"/>
              <a:gd name="connsiteY4" fmla="*/ 3928933 h 4601483"/>
              <a:gd name="connsiteX5" fmla="*/ 4836868 w 4930889"/>
              <a:gd name="connsiteY5" fmla="*/ 4118750 h 4601483"/>
              <a:gd name="connsiteX6" fmla="*/ 4475082 w 4930889"/>
              <a:gd name="connsiteY6" fmla="*/ 4521220 h 4601483"/>
              <a:gd name="connsiteX7" fmla="*/ 4350095 w 4930889"/>
              <a:gd name="connsiteY7" fmla="*/ 4601483 h 4601483"/>
              <a:gd name="connsiteX8" fmla="*/ 997316 w 4930889"/>
              <a:gd name="connsiteY8" fmla="*/ 4601483 h 4601483"/>
              <a:gd name="connsiteX9" fmla="*/ 892840 w 4930889"/>
              <a:gd name="connsiteY9" fmla="*/ 4484501 h 4601483"/>
              <a:gd name="connsiteX10" fmla="*/ 407191 w 4930889"/>
              <a:gd name="connsiteY10" fmla="*/ 3560852 h 4601483"/>
              <a:gd name="connsiteX11" fmla="*/ 201279 w 4930889"/>
              <a:gd name="connsiteY11" fmla="*/ 1442391 h 4601483"/>
              <a:gd name="connsiteX12" fmla="*/ 2486925 w 4930889"/>
              <a:gd name="connsiteY12" fmla="*/ 1243 h 4601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30889" h="4601483">
                <a:moveTo>
                  <a:pt x="2486925" y="1243"/>
                </a:moveTo>
                <a:cubicBezTo>
                  <a:pt x="2843347" y="13472"/>
                  <a:pt x="3209341" y="116316"/>
                  <a:pt x="3569374" y="324181"/>
                </a:cubicBezTo>
                <a:cubicBezTo>
                  <a:pt x="4132718" y="649428"/>
                  <a:pt x="4585943" y="1173553"/>
                  <a:pt x="4856238" y="1766524"/>
                </a:cubicBezTo>
                <a:lnTo>
                  <a:pt x="4930889" y="1950930"/>
                </a:lnTo>
                <a:lnTo>
                  <a:pt x="4930888" y="3928933"/>
                </a:lnTo>
                <a:lnTo>
                  <a:pt x="4836868" y="4118750"/>
                </a:lnTo>
                <a:cubicBezTo>
                  <a:pt x="4733861" y="4297163"/>
                  <a:pt x="4611785" y="4422507"/>
                  <a:pt x="4475082" y="4521220"/>
                </a:cubicBezTo>
                <a:lnTo>
                  <a:pt x="4350095" y="4601483"/>
                </a:lnTo>
                <a:lnTo>
                  <a:pt x="997316" y="4601483"/>
                </a:lnTo>
                <a:lnTo>
                  <a:pt x="892840" y="4484501"/>
                </a:lnTo>
                <a:cubicBezTo>
                  <a:pt x="678469" y="4214961"/>
                  <a:pt x="542824" y="3894419"/>
                  <a:pt x="407191" y="3560852"/>
                </a:cubicBezTo>
                <a:cubicBezTo>
                  <a:pt x="109259" y="2828169"/>
                  <a:pt x="-222537" y="2176461"/>
                  <a:pt x="201279" y="1442391"/>
                </a:cubicBezTo>
                <a:cubicBezTo>
                  <a:pt x="727747" y="530521"/>
                  <a:pt x="1576073" y="-30011"/>
                  <a:pt x="2486925" y="1243"/>
                </a:cubicBezTo>
                <a:close/>
              </a:path>
            </a:pathLst>
          </a:custGeom>
          <a:noFill/>
          <a:ln w="158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2" name="Freeform: Shape 17">
            <a:extLst>
              <a:ext uri="{FF2B5EF4-FFF2-40B4-BE49-F238E27FC236}">
                <a16:creationId xmlns="" xmlns:a16="http://schemas.microsoft.com/office/drawing/2014/main" id="{4D0456D8-C76D-4886-A52C-55C1147C01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788038" y="-9274"/>
            <a:ext cx="4164597" cy="2593830"/>
          </a:xfrm>
          <a:custGeom>
            <a:avLst/>
            <a:gdLst>
              <a:gd name="connsiteX0" fmla="*/ 133289 w 4164597"/>
              <a:gd name="connsiteY0" fmla="*/ 0 h 2593830"/>
              <a:gd name="connsiteX1" fmla="*/ 4092252 w 4164597"/>
              <a:gd name="connsiteY1" fmla="*/ 0 h 2593830"/>
              <a:gd name="connsiteX2" fmla="*/ 4093505 w 4164597"/>
              <a:gd name="connsiteY2" fmla="*/ 4697 h 2593830"/>
              <a:gd name="connsiteX3" fmla="*/ 4164597 w 4164597"/>
              <a:gd name="connsiteY3" fmla="*/ 667356 h 2593830"/>
              <a:gd name="connsiteX4" fmla="*/ 3948235 w 4164597"/>
              <a:gd name="connsiteY4" fmla="*/ 1308175 h 2593830"/>
              <a:gd name="connsiteX5" fmla="*/ 3307638 w 4164597"/>
              <a:gd name="connsiteY5" fmla="*/ 1904868 h 2593830"/>
              <a:gd name="connsiteX6" fmla="*/ 3166793 w 4164597"/>
              <a:gd name="connsiteY6" fmla="*/ 2019010 h 2593830"/>
              <a:gd name="connsiteX7" fmla="*/ 2009464 w 4164597"/>
              <a:gd name="connsiteY7" fmla="*/ 2593830 h 2593830"/>
              <a:gd name="connsiteX8" fmla="*/ 484916 w 4164597"/>
              <a:gd name="connsiteY8" fmla="*/ 1659479 h 2593830"/>
              <a:gd name="connsiteX9" fmla="*/ 322444 w 4164597"/>
              <a:gd name="connsiteY9" fmla="*/ 1420446 h 2593830"/>
              <a:gd name="connsiteX10" fmla="*/ 0 w 4164597"/>
              <a:gd name="connsiteY10" fmla="*/ 667356 h 2593830"/>
              <a:gd name="connsiteX11" fmla="*/ 109866 w 4164597"/>
              <a:gd name="connsiteY11" fmla="*/ 54693 h 2593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64597" h="2593830">
                <a:moveTo>
                  <a:pt x="133289" y="0"/>
                </a:moveTo>
                <a:lnTo>
                  <a:pt x="4092252" y="0"/>
                </a:lnTo>
                <a:lnTo>
                  <a:pt x="4093505" y="4697"/>
                </a:lnTo>
                <a:cubicBezTo>
                  <a:pt x="4140342" y="213236"/>
                  <a:pt x="4164597" y="435919"/>
                  <a:pt x="4164597" y="667356"/>
                </a:cubicBezTo>
                <a:cubicBezTo>
                  <a:pt x="4164597" y="913589"/>
                  <a:pt x="4097838" y="1111209"/>
                  <a:pt x="3948235" y="1308175"/>
                </a:cubicBezTo>
                <a:cubicBezTo>
                  <a:pt x="3791750" y="1514209"/>
                  <a:pt x="3556619" y="1703978"/>
                  <a:pt x="3307638" y="1904868"/>
                </a:cubicBezTo>
                <a:cubicBezTo>
                  <a:pt x="3261702" y="1941888"/>
                  <a:pt x="3214247" y="1980217"/>
                  <a:pt x="3166793" y="2019010"/>
                </a:cubicBezTo>
                <a:cubicBezTo>
                  <a:pt x="2742021" y="2366203"/>
                  <a:pt x="2431999" y="2593830"/>
                  <a:pt x="2009464" y="2593830"/>
                </a:cubicBezTo>
                <a:cubicBezTo>
                  <a:pt x="1365648" y="2593830"/>
                  <a:pt x="909688" y="2314413"/>
                  <a:pt x="484916" y="1659479"/>
                </a:cubicBezTo>
                <a:cubicBezTo>
                  <a:pt x="429330" y="1573757"/>
                  <a:pt x="374993" y="1495793"/>
                  <a:pt x="322444" y="1420446"/>
                </a:cubicBezTo>
                <a:cubicBezTo>
                  <a:pt x="104652" y="1108029"/>
                  <a:pt x="0" y="945558"/>
                  <a:pt x="0" y="667356"/>
                </a:cubicBezTo>
                <a:cubicBezTo>
                  <a:pt x="0" y="460178"/>
                  <a:pt x="36898" y="254891"/>
                  <a:pt x="109866" y="54693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3" name="Freeform: Shape 19">
            <a:extLst>
              <a:ext uri="{FF2B5EF4-FFF2-40B4-BE49-F238E27FC236}">
                <a16:creationId xmlns="" xmlns:a16="http://schemas.microsoft.com/office/drawing/2014/main" id="{A0EA67A7-DA94-4187-BFA1-E61BD10A70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876185" y="0"/>
            <a:ext cx="4013331" cy="2509504"/>
          </a:xfrm>
          <a:custGeom>
            <a:avLst/>
            <a:gdLst>
              <a:gd name="connsiteX0" fmla="*/ 165872 w 4013331"/>
              <a:gd name="connsiteY0" fmla="*/ 0 h 2509504"/>
              <a:gd name="connsiteX1" fmla="*/ 3920309 w 4013331"/>
              <a:gd name="connsiteY1" fmla="*/ 0 h 2509504"/>
              <a:gd name="connsiteX2" fmla="*/ 3944821 w 4013331"/>
              <a:gd name="connsiteY2" fmla="*/ 89161 h 2509504"/>
              <a:gd name="connsiteX3" fmla="*/ 4013331 w 4013331"/>
              <a:gd name="connsiteY3" fmla="*/ 708622 h 2509504"/>
              <a:gd name="connsiteX4" fmla="*/ 3804827 w 4013331"/>
              <a:gd name="connsiteY4" fmla="*/ 1307663 h 2509504"/>
              <a:gd name="connsiteX5" fmla="*/ 3187498 w 4013331"/>
              <a:gd name="connsiteY5" fmla="*/ 1865458 h 2509504"/>
              <a:gd name="connsiteX6" fmla="*/ 3051769 w 4013331"/>
              <a:gd name="connsiteY6" fmla="*/ 1972158 h 2509504"/>
              <a:gd name="connsiteX7" fmla="*/ 1936476 w 4013331"/>
              <a:gd name="connsiteY7" fmla="*/ 2509504 h 2509504"/>
              <a:gd name="connsiteX8" fmla="*/ 467303 w 4013331"/>
              <a:gd name="connsiteY8" fmla="*/ 1636066 h 2509504"/>
              <a:gd name="connsiteX9" fmla="*/ 310732 w 4013331"/>
              <a:gd name="connsiteY9" fmla="*/ 1412615 h 2509504"/>
              <a:gd name="connsiteX10" fmla="*/ 0 w 4013331"/>
              <a:gd name="connsiteY10" fmla="*/ 708622 h 2509504"/>
              <a:gd name="connsiteX11" fmla="*/ 105875 w 4013331"/>
              <a:gd name="connsiteY11" fmla="*/ 135898 h 25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13331" h="2509504">
                <a:moveTo>
                  <a:pt x="165872" y="0"/>
                </a:moveTo>
                <a:lnTo>
                  <a:pt x="3920309" y="0"/>
                </a:lnTo>
                <a:lnTo>
                  <a:pt x="3944821" y="89161"/>
                </a:lnTo>
                <a:cubicBezTo>
                  <a:pt x="3989957" y="284106"/>
                  <a:pt x="4013331" y="492271"/>
                  <a:pt x="4013331" y="708622"/>
                </a:cubicBezTo>
                <a:cubicBezTo>
                  <a:pt x="4013331" y="938801"/>
                  <a:pt x="3948997" y="1123538"/>
                  <a:pt x="3804827" y="1307663"/>
                </a:cubicBezTo>
                <a:cubicBezTo>
                  <a:pt x="3654026" y="1500266"/>
                  <a:pt x="3427436" y="1677663"/>
                  <a:pt x="3187498" y="1865458"/>
                </a:cubicBezTo>
                <a:cubicBezTo>
                  <a:pt x="3143231" y="1900064"/>
                  <a:pt x="3097499" y="1935893"/>
                  <a:pt x="3051769" y="1972158"/>
                </a:cubicBezTo>
                <a:cubicBezTo>
                  <a:pt x="2642425" y="2296716"/>
                  <a:pt x="2343664" y="2509504"/>
                  <a:pt x="1936476" y="2509504"/>
                </a:cubicBezTo>
                <a:cubicBezTo>
                  <a:pt x="1316045" y="2509504"/>
                  <a:pt x="876648" y="2248303"/>
                  <a:pt x="467303" y="1636066"/>
                </a:cubicBezTo>
                <a:cubicBezTo>
                  <a:pt x="413736" y="1555930"/>
                  <a:pt x="361372" y="1483050"/>
                  <a:pt x="310732" y="1412615"/>
                </a:cubicBezTo>
                <a:cubicBezTo>
                  <a:pt x="100850" y="1120566"/>
                  <a:pt x="0" y="968686"/>
                  <a:pt x="0" y="708622"/>
                </a:cubicBezTo>
                <a:cubicBezTo>
                  <a:pt x="0" y="514950"/>
                  <a:pt x="35558" y="323046"/>
                  <a:pt x="105875" y="135898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4" name="Freeform: Shape 21">
            <a:extLst>
              <a:ext uri="{FF2B5EF4-FFF2-40B4-BE49-F238E27FC236}">
                <a16:creationId xmlns="" xmlns:a16="http://schemas.microsoft.com/office/drawing/2014/main" id="{3DF98296-ED44-4D38-9E49-5470B308AD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680125" y="0"/>
            <a:ext cx="4389519" cy="2684308"/>
          </a:xfrm>
          <a:custGeom>
            <a:avLst/>
            <a:gdLst>
              <a:gd name="connsiteX0" fmla="*/ 106190 w 4389519"/>
              <a:gd name="connsiteY0" fmla="*/ 0 h 2684308"/>
              <a:gd name="connsiteX1" fmla="*/ 4339652 w 4389519"/>
              <a:gd name="connsiteY1" fmla="*/ 0 h 2684308"/>
              <a:gd name="connsiteX2" fmla="*/ 4368235 w 4389519"/>
              <a:gd name="connsiteY2" fmla="*/ 183124 h 2684308"/>
              <a:gd name="connsiteX3" fmla="*/ 4376420 w 4389519"/>
              <a:gd name="connsiteY3" fmla="*/ 846236 h 2684308"/>
              <a:gd name="connsiteX4" fmla="*/ 4090147 w 4389519"/>
              <a:gd name="connsiteY4" fmla="*/ 1502099 h 2684308"/>
              <a:gd name="connsiteX5" fmla="*/ 3362552 w 4389519"/>
              <a:gd name="connsiteY5" fmla="*/ 2072468 h 2684308"/>
              <a:gd name="connsiteX6" fmla="*/ 3204152 w 4389519"/>
              <a:gd name="connsiteY6" fmla="*/ 2179892 h 2684308"/>
              <a:gd name="connsiteX7" fmla="*/ 1936072 w 4389519"/>
              <a:gd name="connsiteY7" fmla="*/ 2679731 h 2684308"/>
              <a:gd name="connsiteX8" fmla="*/ 421690 w 4389519"/>
              <a:gd name="connsiteY8" fmla="*/ 1554434 h 2684308"/>
              <a:gd name="connsiteX9" fmla="*/ 273167 w 4389519"/>
              <a:gd name="connsiteY9" fmla="*/ 1287451 h 2684308"/>
              <a:gd name="connsiteX10" fmla="*/ 4118 w 4389519"/>
              <a:gd name="connsiteY10" fmla="*/ 463709 h 2684308"/>
              <a:gd name="connsiteX11" fmla="*/ 61565 w 4389519"/>
              <a:gd name="connsiteY11" fmla="*/ 140457 h 2684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89519" h="2684308">
                <a:moveTo>
                  <a:pt x="106190" y="0"/>
                </a:moveTo>
                <a:lnTo>
                  <a:pt x="4339652" y="0"/>
                </a:lnTo>
                <a:lnTo>
                  <a:pt x="4368235" y="183124"/>
                </a:lnTo>
                <a:cubicBezTo>
                  <a:pt x="4393363" y="394800"/>
                  <a:pt x="4396437" y="617440"/>
                  <a:pt x="4376420" y="846236"/>
                </a:cubicBezTo>
                <a:cubicBezTo>
                  <a:pt x="4353703" y="1105885"/>
                  <a:pt x="4265383" y="1308143"/>
                  <a:pt x="4090147" y="1502099"/>
                </a:cubicBezTo>
                <a:cubicBezTo>
                  <a:pt x="3906850" y="1704987"/>
                  <a:pt x="3642485" y="1883499"/>
                  <a:pt x="3362552" y="2072468"/>
                </a:cubicBezTo>
                <a:cubicBezTo>
                  <a:pt x="3310910" y="2107285"/>
                  <a:pt x="3257553" y="2143343"/>
                  <a:pt x="3204152" y="2179892"/>
                </a:cubicBezTo>
                <a:cubicBezTo>
                  <a:pt x="2726165" y="2506987"/>
                  <a:pt x="2379682" y="2718542"/>
                  <a:pt x="1936072" y="2679731"/>
                </a:cubicBezTo>
                <a:cubicBezTo>
                  <a:pt x="1260149" y="2620595"/>
                  <a:pt x="807225" y="2284071"/>
                  <a:pt x="421690" y="1554434"/>
                </a:cubicBezTo>
                <a:cubicBezTo>
                  <a:pt x="371240" y="1458934"/>
                  <a:pt x="321385" y="1371732"/>
                  <a:pt x="273167" y="1287451"/>
                </a:cubicBezTo>
                <a:cubicBezTo>
                  <a:pt x="73334" y="938007"/>
                  <a:pt x="-21548" y="757071"/>
                  <a:pt x="4118" y="463709"/>
                </a:cubicBezTo>
                <a:cubicBezTo>
                  <a:pt x="13675" y="354475"/>
                  <a:pt x="32873" y="246587"/>
                  <a:pt x="61565" y="140457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E2D757-E280-804D-853A-5F1E146A6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185" y="322729"/>
            <a:ext cx="5088521" cy="995083"/>
          </a:xfrm>
        </p:spPr>
        <p:txBody>
          <a:bodyPr anchor="b">
            <a:normAutofit/>
          </a:bodyPr>
          <a:lstStyle/>
          <a:p>
            <a:r>
              <a:rPr lang="de-DE" dirty="0"/>
              <a:t>Wo steht </a:t>
            </a:r>
            <a:r>
              <a:rPr lang="de-DE" dirty="0" smtClean="0"/>
              <a:t>mein Kind</a:t>
            </a:r>
            <a:r>
              <a:rPr lang="de-DE" dirty="0"/>
              <a:t>? </a:t>
            </a:r>
            <a:endParaRPr lang="aa-ET" dirty="0"/>
          </a:p>
        </p:txBody>
      </p:sp>
      <p:sp>
        <p:nvSpPr>
          <p:cNvPr id="35" name="Freeform: Shape 23">
            <a:extLst>
              <a:ext uri="{FF2B5EF4-FFF2-40B4-BE49-F238E27FC236}">
                <a16:creationId xmlns="" xmlns:a16="http://schemas.microsoft.com/office/drawing/2014/main" id="{690BA102-19FE-44E6-9302-003C1E96F8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121867" y="1"/>
            <a:ext cx="3401415" cy="2207855"/>
          </a:xfrm>
          <a:custGeom>
            <a:avLst/>
            <a:gdLst>
              <a:gd name="connsiteX0" fmla="*/ 181555 w 3401415"/>
              <a:gd name="connsiteY0" fmla="*/ 0 h 2207855"/>
              <a:gd name="connsiteX1" fmla="*/ 3298827 w 3401415"/>
              <a:gd name="connsiteY1" fmla="*/ 0 h 2207855"/>
              <a:gd name="connsiteX2" fmla="*/ 3311223 w 3401415"/>
              <a:gd name="connsiteY2" fmla="*/ 34797 h 2207855"/>
              <a:gd name="connsiteX3" fmla="*/ 3401415 w 3401415"/>
              <a:gd name="connsiteY3" fmla="*/ 681555 h 2207855"/>
              <a:gd name="connsiteX4" fmla="*/ 3224702 w 3401415"/>
              <a:gd name="connsiteY4" fmla="*/ 1189259 h 2207855"/>
              <a:gd name="connsiteX5" fmla="*/ 2701498 w 3401415"/>
              <a:gd name="connsiteY5" fmla="*/ 1662006 h 2207855"/>
              <a:gd name="connsiteX6" fmla="*/ 2586463 w 3401415"/>
              <a:gd name="connsiteY6" fmla="*/ 1752439 h 2207855"/>
              <a:gd name="connsiteX7" fmla="*/ 1641219 w 3401415"/>
              <a:gd name="connsiteY7" fmla="*/ 2207855 h 2207855"/>
              <a:gd name="connsiteX8" fmla="*/ 396053 w 3401415"/>
              <a:gd name="connsiteY8" fmla="*/ 1467590 h 2207855"/>
              <a:gd name="connsiteX9" fmla="*/ 263354 w 3401415"/>
              <a:gd name="connsiteY9" fmla="*/ 1278210 h 2207855"/>
              <a:gd name="connsiteX10" fmla="*/ 0 w 3401415"/>
              <a:gd name="connsiteY10" fmla="*/ 681555 h 2207855"/>
              <a:gd name="connsiteX11" fmla="*/ 159122 w 3401415"/>
              <a:gd name="connsiteY11" fmla="*/ 38981 h 2207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01415" h="2207855">
                <a:moveTo>
                  <a:pt x="181555" y="0"/>
                </a:moveTo>
                <a:lnTo>
                  <a:pt x="3298827" y="0"/>
                </a:lnTo>
                <a:lnTo>
                  <a:pt x="3311223" y="34797"/>
                </a:lnTo>
                <a:cubicBezTo>
                  <a:pt x="3370461" y="233986"/>
                  <a:pt x="3401415" y="452351"/>
                  <a:pt x="3401415" y="681555"/>
                </a:cubicBezTo>
                <a:cubicBezTo>
                  <a:pt x="3401415" y="876639"/>
                  <a:pt x="3346890" y="1033208"/>
                  <a:pt x="3224702" y="1189259"/>
                </a:cubicBezTo>
                <a:cubicBezTo>
                  <a:pt x="3096894" y="1352496"/>
                  <a:pt x="2904852" y="1502846"/>
                  <a:pt x="2701498" y="1662006"/>
                </a:cubicBezTo>
                <a:cubicBezTo>
                  <a:pt x="2663980" y="1691337"/>
                  <a:pt x="2625221" y="1721703"/>
                  <a:pt x="2586463" y="1752439"/>
                </a:cubicBezTo>
                <a:cubicBezTo>
                  <a:pt x="2239532" y="2027511"/>
                  <a:pt x="1986324" y="2207855"/>
                  <a:pt x="1641219" y="2207855"/>
                </a:cubicBezTo>
                <a:cubicBezTo>
                  <a:pt x="1115386" y="2207855"/>
                  <a:pt x="742984" y="1986480"/>
                  <a:pt x="396053" y="1467590"/>
                </a:cubicBezTo>
                <a:cubicBezTo>
                  <a:pt x="350654" y="1399674"/>
                  <a:pt x="306273" y="1337906"/>
                  <a:pt x="263354" y="1278210"/>
                </a:cubicBezTo>
                <a:cubicBezTo>
                  <a:pt x="85473" y="1030689"/>
                  <a:pt x="0" y="901968"/>
                  <a:pt x="0" y="681555"/>
                </a:cubicBezTo>
                <a:cubicBezTo>
                  <a:pt x="0" y="462698"/>
                  <a:pt x="53576" y="246506"/>
                  <a:pt x="159122" y="38981"/>
                </a:cubicBezTo>
                <a:close/>
              </a:path>
            </a:pathLst>
          </a:custGeom>
          <a:noFill/>
          <a:ln w="158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764AB54-AEDB-154B-A8DC-010CDA746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624" y="2043953"/>
            <a:ext cx="7539892" cy="4356847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de-DE" sz="1600" b="1" dirty="0"/>
              <a:t>Zu Beginn eines jeden Schuljahres steht </a:t>
            </a:r>
            <a:r>
              <a:rPr lang="de-DE" sz="1600" b="1" dirty="0" smtClean="0"/>
              <a:t>der Blick auf den Lernstand</a:t>
            </a:r>
            <a:r>
              <a:rPr lang="de-DE" sz="1600" dirty="0" smtClean="0"/>
              <a:t>:</a:t>
            </a:r>
          </a:p>
          <a:p>
            <a:pPr>
              <a:lnSpc>
                <a:spcPct val="130000"/>
              </a:lnSpc>
            </a:pPr>
            <a:endParaRPr lang="de-DE" sz="1600" dirty="0"/>
          </a:p>
          <a:p>
            <a:pPr>
              <a:lnSpc>
                <a:spcPct val="130000"/>
              </a:lnSpc>
            </a:pPr>
            <a:r>
              <a:rPr lang="de-DE" sz="1600" b="1" dirty="0" smtClean="0"/>
              <a:t>In Klasse 5 </a:t>
            </a:r>
            <a:r>
              <a:rPr lang="de-DE" sz="1600" dirty="0" smtClean="0"/>
              <a:t>findet in den ersten Wochen landesweit </a:t>
            </a:r>
            <a:r>
              <a:rPr lang="de-DE" sz="1600" b="1" dirty="0"/>
              <a:t>Lernstand </a:t>
            </a:r>
            <a:r>
              <a:rPr lang="de-DE" sz="1600" b="1" dirty="0" smtClean="0"/>
              <a:t>5</a:t>
            </a:r>
            <a:r>
              <a:rPr lang="de-DE" sz="1600" dirty="0" smtClean="0"/>
              <a:t> in Deutsch, Mathe und Englisch statt.</a:t>
            </a:r>
          </a:p>
          <a:p>
            <a:pPr>
              <a:lnSpc>
                <a:spcPct val="130000"/>
              </a:lnSpc>
            </a:pPr>
            <a:endParaRPr lang="de-DE" sz="1600" dirty="0"/>
          </a:p>
          <a:p>
            <a:pPr>
              <a:lnSpc>
                <a:spcPct val="130000"/>
              </a:lnSpc>
            </a:pPr>
            <a:r>
              <a:rPr lang="de-DE" sz="1600" dirty="0"/>
              <a:t>In </a:t>
            </a:r>
            <a:r>
              <a:rPr lang="de-DE" sz="1600" b="1" dirty="0"/>
              <a:t>allen anderen </a:t>
            </a:r>
            <a:r>
              <a:rPr lang="de-DE" sz="1600" b="1" dirty="0" smtClean="0"/>
              <a:t>Schulstufen </a:t>
            </a:r>
            <a:r>
              <a:rPr lang="de-DE" sz="1600" dirty="0" smtClean="0"/>
              <a:t>werden bei uns in den ersten zwei Wochen  </a:t>
            </a:r>
            <a:r>
              <a:rPr lang="de-DE" sz="1600" dirty="0" err="1" smtClean="0"/>
              <a:t>Lernstandsarbeiten</a:t>
            </a:r>
            <a:r>
              <a:rPr lang="de-DE" sz="1600" dirty="0" smtClean="0"/>
              <a:t> (Schulstoff </a:t>
            </a:r>
            <a:r>
              <a:rPr lang="de-DE" sz="1600" dirty="0"/>
              <a:t>des letzten </a:t>
            </a:r>
            <a:r>
              <a:rPr lang="de-DE" sz="1600" dirty="0" smtClean="0"/>
              <a:t>Schuljahres</a:t>
            </a:r>
            <a:r>
              <a:rPr lang="de-DE" sz="1600" dirty="0"/>
              <a:t>) </a:t>
            </a:r>
            <a:r>
              <a:rPr lang="de-DE" sz="1600" dirty="0" smtClean="0"/>
              <a:t>geschrieben. So sehen wir gezielt, welches Wissen vorhanden ist und bauen darauf den Unterricht auf</a:t>
            </a:r>
            <a:r>
              <a:rPr lang="de-DE" sz="1600" dirty="0"/>
              <a:t> </a:t>
            </a:r>
            <a:r>
              <a:rPr lang="de-DE" sz="1600" dirty="0" smtClean="0"/>
              <a:t>und legen das Lernniveau für das jeweilige Fach fest (das später gewechselt werden kann).</a:t>
            </a:r>
            <a:endParaRPr lang="de-DE" sz="1600" dirty="0"/>
          </a:p>
          <a:p>
            <a:pPr>
              <a:lnSpc>
                <a:spcPct val="130000"/>
              </a:lnSpc>
            </a:pPr>
            <a:endParaRPr lang="de-DE" sz="1600" dirty="0"/>
          </a:p>
          <a:p>
            <a:pPr>
              <a:lnSpc>
                <a:spcPct val="130000"/>
              </a:lnSpc>
            </a:pPr>
            <a:endParaRPr lang="aa-ET" sz="1200" dirty="0"/>
          </a:p>
        </p:txBody>
      </p:sp>
    </p:spTree>
    <p:extLst>
      <p:ext uri="{BB962C8B-B14F-4D97-AF65-F5344CB8AC3E}">
        <p14:creationId xmlns:p14="http://schemas.microsoft.com/office/powerpoint/2010/main" val="382385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="" xmlns:a16="http://schemas.microsoft.com/office/drawing/2014/main" id="{8950AD4C-6AF3-49F8-94E1-DBCAFB3947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="" xmlns:a16="http://schemas.microsoft.com/office/drawing/2014/main" id="{4FA93508-A8A2-1D4A-8A1E-8FE10B241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644159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Baustein unserer Beratung</a:t>
            </a:r>
            <a:endParaRPr lang="aa-ET" dirty="0"/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A35BB6B3-6A46-474D-8C27-B6686119688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71773" y="442220"/>
            <a:ext cx="1574800" cy="1282700"/>
          </a:xfrm>
          <a:prstGeom prst="rect">
            <a:avLst/>
          </a:prstGeom>
        </p:spPr>
      </p:pic>
      <p:pic>
        <p:nvPicPr>
          <p:cNvPr id="3" name="Inhaltsplatzhalt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10871" y="995082"/>
            <a:ext cx="8399929" cy="511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73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22F24225-0E3A-40A5-A927-CEFC144381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5B02B8FB-EF36-4677-B5B5-E9B989F25E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4583796" cy="6858000"/>
          </a:xfrm>
          <a:custGeom>
            <a:avLst/>
            <a:gdLst>
              <a:gd name="connsiteX0" fmla="*/ 0 w 4583796"/>
              <a:gd name="connsiteY0" fmla="*/ 0 h 6858000"/>
              <a:gd name="connsiteX1" fmla="*/ 1087374 w 4583796"/>
              <a:gd name="connsiteY1" fmla="*/ 0 h 6858000"/>
              <a:gd name="connsiteX2" fmla="*/ 1598212 w 4583796"/>
              <a:gd name="connsiteY2" fmla="*/ 0 h 6858000"/>
              <a:gd name="connsiteX3" fmla="*/ 2960773 w 4583796"/>
              <a:gd name="connsiteY3" fmla="*/ 0 h 6858000"/>
              <a:gd name="connsiteX4" fmla="*/ 2982897 w 4583796"/>
              <a:gd name="connsiteY4" fmla="*/ 14997 h 6858000"/>
              <a:gd name="connsiteX5" fmla="*/ 4583796 w 4583796"/>
              <a:gd name="connsiteY5" fmla="*/ 3621656 h 6858000"/>
              <a:gd name="connsiteX6" fmla="*/ 2709446 w 4583796"/>
              <a:gd name="connsiteY6" fmla="*/ 6374814 h 6858000"/>
              <a:gd name="connsiteX7" fmla="*/ 2192798 w 4583796"/>
              <a:gd name="connsiteY7" fmla="*/ 6780599 h 6858000"/>
              <a:gd name="connsiteX8" fmla="*/ 2081042 w 4583796"/>
              <a:gd name="connsiteY8" fmla="*/ 6858000 h 6858000"/>
              <a:gd name="connsiteX9" fmla="*/ 1598212 w 4583796"/>
              <a:gd name="connsiteY9" fmla="*/ 6858000 h 6858000"/>
              <a:gd name="connsiteX10" fmla="*/ 1087374 w 4583796"/>
              <a:gd name="connsiteY10" fmla="*/ 6858000 h 6858000"/>
              <a:gd name="connsiteX11" fmla="*/ 0 w 4583796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83796" h="6858000">
                <a:moveTo>
                  <a:pt x="0" y="0"/>
                </a:moveTo>
                <a:lnTo>
                  <a:pt x="1087374" y="0"/>
                </a:lnTo>
                <a:lnTo>
                  <a:pt x="1598212" y="0"/>
                </a:lnTo>
                <a:lnTo>
                  <a:pt x="2960773" y="0"/>
                </a:lnTo>
                <a:lnTo>
                  <a:pt x="2982897" y="14997"/>
                </a:lnTo>
                <a:cubicBezTo>
                  <a:pt x="4010060" y="754641"/>
                  <a:pt x="4583796" y="2093192"/>
                  <a:pt x="4583796" y="3621656"/>
                </a:cubicBezTo>
                <a:cubicBezTo>
                  <a:pt x="4583796" y="4969131"/>
                  <a:pt x="3655071" y="5602839"/>
                  <a:pt x="2709446" y="6374814"/>
                </a:cubicBezTo>
                <a:cubicBezTo>
                  <a:pt x="2537243" y="6515397"/>
                  <a:pt x="2366616" y="6653108"/>
                  <a:pt x="2192798" y="6780599"/>
                </a:cubicBezTo>
                <a:lnTo>
                  <a:pt x="2081042" y="6858000"/>
                </a:lnTo>
                <a:lnTo>
                  <a:pt x="1598212" y="6858000"/>
                </a:lnTo>
                <a:lnTo>
                  <a:pt x="108737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BE30D5C6-EC5C-4D78-8689-1B6822BFF7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50012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12A73499-12A4-4080-B0DE-351867697F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280113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60A52FE6-BB17-4BE4-BFA1-8896FD7CFA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048872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A7BBF837-70DD-4FFD-A87C-FAD1F5D8AB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50012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CE5EB792-CB0B-44C0-9561-24A263D874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280113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C0FB4A96-0FD5-4642-8CE2-57623A3A42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048872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C65303-F46B-B646-887E-46A4054B8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218" y="1833229"/>
            <a:ext cx="3161338" cy="2934031"/>
          </a:xfrm>
        </p:spPr>
        <p:txBody>
          <a:bodyPr anchor="ctr">
            <a:normAutofit/>
          </a:bodyPr>
          <a:lstStyle/>
          <a:p>
            <a:r>
              <a:rPr lang="de-DE" dirty="0"/>
              <a:t>Und wie wird nun im Unterricht </a:t>
            </a:r>
            <a:r>
              <a:rPr lang="de-DE" dirty="0" smtClean="0"/>
              <a:t>gearbeitet?</a:t>
            </a:r>
            <a:endParaRPr lang="aa-E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336E8E2-7AF9-BC4E-A4BA-09F3EFBA4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834" y="277906"/>
            <a:ext cx="4982452" cy="5970494"/>
          </a:xfrm>
        </p:spPr>
        <p:txBody>
          <a:bodyPr anchor="ctr"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Input – frontal / ganze Klasse / in Kleingruppen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Alle an einem Thema (</a:t>
            </a:r>
            <a:r>
              <a:rPr lang="de-DE" sz="2000" dirty="0" smtClean="0"/>
              <a:t>Antworten </a:t>
            </a:r>
            <a:r>
              <a:rPr lang="de-DE" sz="2000" dirty="0"/>
              <a:t>dem Niveau entsprechend)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Alle auf dem eigenen Niveau alleine / mit Partner / in der Gruppe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Mit Lernwegelisten </a:t>
            </a:r>
            <a:r>
              <a:rPr lang="de-DE" sz="1600" dirty="0"/>
              <a:t>(siehe </a:t>
            </a:r>
            <a:r>
              <a:rPr lang="de-DE" sz="1600" dirty="0" err="1" smtClean="0"/>
              <a:t>Erklärfilm</a:t>
            </a:r>
            <a:r>
              <a:rPr lang="de-DE" sz="1600" dirty="0" smtClean="0"/>
              <a:t> auf unserer Homepage)</a:t>
            </a:r>
            <a:r>
              <a:rPr lang="de-DE" sz="2000" dirty="0" smtClean="0"/>
              <a:t> </a:t>
            </a:r>
            <a:r>
              <a:rPr lang="de-DE" sz="2000" dirty="0"/>
              <a:t>vor allem in D, M und 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Kompetenzen (Ich kann… ) werden dem Bildungsplan entsprechend transparent gemacht.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Begleitet durch das </a:t>
            </a:r>
            <a:r>
              <a:rPr lang="de-DE" sz="2000" dirty="0" smtClean="0"/>
              <a:t>Coaching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7199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22F24225-0E3A-40A5-A927-CEFC144381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5B02B8FB-EF36-4677-B5B5-E9B989F25E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4583796" cy="6858000"/>
          </a:xfrm>
          <a:custGeom>
            <a:avLst/>
            <a:gdLst>
              <a:gd name="connsiteX0" fmla="*/ 0 w 4583796"/>
              <a:gd name="connsiteY0" fmla="*/ 0 h 6858000"/>
              <a:gd name="connsiteX1" fmla="*/ 1087374 w 4583796"/>
              <a:gd name="connsiteY1" fmla="*/ 0 h 6858000"/>
              <a:gd name="connsiteX2" fmla="*/ 1598212 w 4583796"/>
              <a:gd name="connsiteY2" fmla="*/ 0 h 6858000"/>
              <a:gd name="connsiteX3" fmla="*/ 2960773 w 4583796"/>
              <a:gd name="connsiteY3" fmla="*/ 0 h 6858000"/>
              <a:gd name="connsiteX4" fmla="*/ 2982897 w 4583796"/>
              <a:gd name="connsiteY4" fmla="*/ 14997 h 6858000"/>
              <a:gd name="connsiteX5" fmla="*/ 4583796 w 4583796"/>
              <a:gd name="connsiteY5" fmla="*/ 3621656 h 6858000"/>
              <a:gd name="connsiteX6" fmla="*/ 2709446 w 4583796"/>
              <a:gd name="connsiteY6" fmla="*/ 6374814 h 6858000"/>
              <a:gd name="connsiteX7" fmla="*/ 2192798 w 4583796"/>
              <a:gd name="connsiteY7" fmla="*/ 6780599 h 6858000"/>
              <a:gd name="connsiteX8" fmla="*/ 2081042 w 4583796"/>
              <a:gd name="connsiteY8" fmla="*/ 6858000 h 6858000"/>
              <a:gd name="connsiteX9" fmla="*/ 1598212 w 4583796"/>
              <a:gd name="connsiteY9" fmla="*/ 6858000 h 6858000"/>
              <a:gd name="connsiteX10" fmla="*/ 1087374 w 4583796"/>
              <a:gd name="connsiteY10" fmla="*/ 6858000 h 6858000"/>
              <a:gd name="connsiteX11" fmla="*/ 0 w 4583796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83796" h="6858000">
                <a:moveTo>
                  <a:pt x="0" y="0"/>
                </a:moveTo>
                <a:lnTo>
                  <a:pt x="1087374" y="0"/>
                </a:lnTo>
                <a:lnTo>
                  <a:pt x="1598212" y="0"/>
                </a:lnTo>
                <a:lnTo>
                  <a:pt x="2960773" y="0"/>
                </a:lnTo>
                <a:lnTo>
                  <a:pt x="2982897" y="14997"/>
                </a:lnTo>
                <a:cubicBezTo>
                  <a:pt x="4010060" y="754641"/>
                  <a:pt x="4583796" y="2093192"/>
                  <a:pt x="4583796" y="3621656"/>
                </a:cubicBezTo>
                <a:cubicBezTo>
                  <a:pt x="4583796" y="4969131"/>
                  <a:pt x="3655071" y="5602839"/>
                  <a:pt x="2709446" y="6374814"/>
                </a:cubicBezTo>
                <a:cubicBezTo>
                  <a:pt x="2537243" y="6515397"/>
                  <a:pt x="2366616" y="6653108"/>
                  <a:pt x="2192798" y="6780599"/>
                </a:cubicBezTo>
                <a:lnTo>
                  <a:pt x="2081042" y="6858000"/>
                </a:lnTo>
                <a:lnTo>
                  <a:pt x="1598212" y="6858000"/>
                </a:lnTo>
                <a:lnTo>
                  <a:pt x="108737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BE30D5C6-EC5C-4D78-8689-1B6822BFF7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50012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12A73499-12A4-4080-B0DE-351867697F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280113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60A52FE6-BB17-4BE4-BFA1-8896FD7CFA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048872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A7BBF837-70DD-4FFD-A87C-FAD1F5D8AB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50012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CE5EB792-CB0B-44C0-9561-24A263D874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280113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C0FB4A96-0FD5-4642-8CE2-57623A3A42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048872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C65303-F46B-B646-887E-46A4054B8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218" y="1833229"/>
            <a:ext cx="3161338" cy="2934031"/>
          </a:xfrm>
        </p:spPr>
        <p:txBody>
          <a:bodyPr anchor="ctr">
            <a:normAutofit/>
          </a:bodyPr>
          <a:lstStyle/>
          <a:p>
            <a:r>
              <a:rPr lang="de-DE" dirty="0" smtClean="0"/>
              <a:t>Coaching an der SFS</a:t>
            </a:r>
            <a:endParaRPr lang="aa-E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336E8E2-7AF9-BC4E-A4BA-09F3EFBA4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834" y="528918"/>
            <a:ext cx="4982452" cy="5513294"/>
          </a:xfrm>
        </p:spPr>
        <p:txBody>
          <a:bodyPr anchor="ctr">
            <a:no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An unserer Schule liegt das Coaching in der Hand der Klassenleitung. 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Ziel ist es, das Lernen selbst in den Blick zu nehmen und Hilfestellungen beim Lernwege finden zu geben.</a:t>
            </a:r>
          </a:p>
          <a:p>
            <a:r>
              <a:rPr lang="de-DE" b="1" dirty="0" smtClean="0">
                <a:solidFill>
                  <a:schemeClr val="tx1"/>
                </a:solidFill>
              </a:rPr>
              <a:t>Leitfragen: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Was brauche ich, um gut Lernen zu können?</a:t>
            </a:r>
          </a:p>
        </p:txBody>
      </p:sp>
    </p:spTree>
    <p:extLst>
      <p:ext uri="{BB962C8B-B14F-4D97-AF65-F5344CB8AC3E}">
        <p14:creationId xmlns:p14="http://schemas.microsoft.com/office/powerpoint/2010/main" val="320131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: Shape 8">
            <a:extLst>
              <a:ext uri="{FF2B5EF4-FFF2-40B4-BE49-F238E27FC236}">
                <a16:creationId xmlns="" xmlns:a16="http://schemas.microsoft.com/office/drawing/2014/main" id="{9B0F7D69-D93C-4C38-A23D-76E000D691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Freeform: Shape 10">
            <a:extLst>
              <a:ext uri="{FF2B5EF4-FFF2-40B4-BE49-F238E27FC236}">
                <a16:creationId xmlns="" xmlns:a16="http://schemas.microsoft.com/office/drawing/2014/main" id="{8CD419D4-EA9D-42D9-BF62-B07F0B7B67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5" name="Freeform: Shape 12">
            <a:extLst>
              <a:ext uri="{FF2B5EF4-FFF2-40B4-BE49-F238E27FC236}">
                <a16:creationId xmlns="" xmlns:a16="http://schemas.microsoft.com/office/drawing/2014/main" id="{1C6FEC9B-9608-4181-A9E5-A1B80E7202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6" name="Freeform: Shape 14">
            <a:extLst>
              <a:ext uri="{FF2B5EF4-FFF2-40B4-BE49-F238E27FC236}">
                <a16:creationId xmlns="" xmlns:a16="http://schemas.microsoft.com/office/drawing/2014/main" id="{AB1564ED-F26F-451D-97D6-A6EC3E83FD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7" name="Freeform: Shape 16">
            <a:extLst>
              <a:ext uri="{FF2B5EF4-FFF2-40B4-BE49-F238E27FC236}">
                <a16:creationId xmlns="" xmlns:a16="http://schemas.microsoft.com/office/drawing/2014/main" id="{0CA184B6-3482-4F43-87F0-BC765DCFD8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8" name="Freeform: Shape 18">
            <a:extLst>
              <a:ext uri="{FF2B5EF4-FFF2-40B4-BE49-F238E27FC236}">
                <a16:creationId xmlns="" xmlns:a16="http://schemas.microsoft.com/office/drawing/2014/main" id="{6C869923-8380-4244-9548-802C330638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9" name="Freeform: Shape 20">
            <a:extLst>
              <a:ext uri="{FF2B5EF4-FFF2-40B4-BE49-F238E27FC236}">
                <a16:creationId xmlns="" xmlns:a16="http://schemas.microsoft.com/office/drawing/2014/main" id="{C06255F2-BC67-4DDE-B34E-AC4BA21838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0" name="Freeform: Shape 22">
            <a:extLst>
              <a:ext uri="{FF2B5EF4-FFF2-40B4-BE49-F238E27FC236}">
                <a16:creationId xmlns="" xmlns:a16="http://schemas.microsoft.com/office/drawing/2014/main" id="{55169443-FCCD-4C0A-8C69-18CD3FA096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41" name="Rectangle 24">
            <a:extLst>
              <a:ext uri="{FF2B5EF4-FFF2-40B4-BE49-F238E27FC236}">
                <a16:creationId xmlns="" xmlns:a16="http://schemas.microsoft.com/office/drawing/2014/main" id="{AC8EEB0F-BA72-49AC-956F-331B60FDE7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2" name="Freeform: Shape 26">
            <a:extLst>
              <a:ext uri="{FF2B5EF4-FFF2-40B4-BE49-F238E27FC236}">
                <a16:creationId xmlns="" xmlns:a16="http://schemas.microsoft.com/office/drawing/2014/main" id="{8CC700D5-9809-43F4-89D5-7DBBCB0DCC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6902296" y="1287887"/>
            <a:ext cx="4523890" cy="4187191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3" name="Freeform: Shape 28">
            <a:extLst>
              <a:ext uri="{FF2B5EF4-FFF2-40B4-BE49-F238E27FC236}">
                <a16:creationId xmlns="" xmlns:a16="http://schemas.microsoft.com/office/drawing/2014/main" id="{C7163242-6303-46DC-BAC1-2A204F0613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051182" y="1382922"/>
            <a:ext cx="4174735" cy="3941951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4" name="Freeform: Shape 30">
            <a:extLst>
              <a:ext uri="{FF2B5EF4-FFF2-40B4-BE49-F238E27FC236}">
                <a16:creationId xmlns="" xmlns:a16="http://schemas.microsoft.com/office/drawing/2014/main" id="{805C4C40-D70E-4C4F-B228-98A0A61326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1300000" flipH="1">
            <a:off x="6733248" y="1097468"/>
            <a:ext cx="4908132" cy="4613915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FEE084-F8AA-6A49-B04D-CF1B2AECB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2295" y="1847597"/>
            <a:ext cx="5020763" cy="1867154"/>
          </a:xfrm>
        </p:spPr>
        <p:txBody>
          <a:bodyPr vert="horz" lIns="109728" tIns="109728" rIns="109728" bIns="91440" rtlCol="0" anchor="b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dirty="0" err="1" smtClean="0"/>
              <a:t>Unsere</a:t>
            </a:r>
            <a:r>
              <a:rPr lang="en-US" dirty="0" smtClean="0"/>
              <a:t> </a:t>
            </a:r>
            <a:r>
              <a:rPr lang="en-US" dirty="0" err="1" smtClean="0"/>
              <a:t>Schulsozialarbeiterin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Frau </a:t>
            </a:r>
            <a:r>
              <a:rPr lang="en-US" dirty="0" err="1" smtClean="0"/>
              <a:t>Burzynski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376519" y="259976"/>
            <a:ext cx="6256834" cy="6763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Unsere Schulsozialarbeit der </a:t>
            </a:r>
            <a:r>
              <a:rPr lang="de-DE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SFS - </a:t>
            </a:r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de-DE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 </a:t>
            </a:r>
            <a:r>
              <a:rPr lang="de-DE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für alle Lernenden </a:t>
            </a:r>
            <a:r>
              <a:rPr lang="de-DE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(und am Schulleben Beteiligten) Ansprechpartnerin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de-DE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Begleitet </a:t>
            </a:r>
            <a:r>
              <a:rPr lang="de-DE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beim Neuanfang in der 5. </a:t>
            </a:r>
            <a:r>
              <a:rPr lang="de-DE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Klasse. </a:t>
            </a:r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de-DE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Führt </a:t>
            </a:r>
            <a:r>
              <a:rPr lang="de-DE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 Klassenrat in Klasse 6 </a:t>
            </a:r>
            <a:r>
              <a:rPr lang="de-DE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durch. </a:t>
            </a:r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de-DE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Wirkt </a:t>
            </a:r>
            <a:r>
              <a:rPr lang="de-DE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der SMV </a:t>
            </a:r>
            <a:r>
              <a:rPr lang="de-DE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</a:t>
            </a:r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de-DE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Betreut </a:t>
            </a:r>
            <a:r>
              <a:rPr lang="de-DE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eine der </a:t>
            </a:r>
            <a:r>
              <a:rPr lang="de-DE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Nachmittags-AGs </a:t>
            </a:r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de-DE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Arbeitet </a:t>
            </a:r>
            <a:r>
              <a:rPr lang="de-DE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gemeinsam mit Lehrer*innen, etc. sowohl themenbezogen mit Klassen, Gruppen und einzelnen Schüler*innen, als auch präventiv in Projekten und </a:t>
            </a:r>
            <a:r>
              <a:rPr lang="de-DE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Klassenstunden</a:t>
            </a:r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-"/>
            </a:pPr>
            <a:r>
              <a:rPr lang="de-DE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Bietet </a:t>
            </a:r>
            <a:r>
              <a:rPr lang="de-DE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offene Angebote an, wie z.B. die Nutzung des Gruppenraums </a:t>
            </a:r>
            <a:r>
              <a:rPr lang="de-DE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i.d</a:t>
            </a:r>
            <a:r>
              <a:rPr lang="de-DE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de-DE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Mittagspause</a:t>
            </a:r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6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 </a:t>
            </a:r>
            <a:r>
              <a:rPr lang="de-DE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Angebot der SSA ist: </a:t>
            </a: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de-DE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vertraulich </a:t>
            </a:r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de-DE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freiwillig</a:t>
            </a:r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de-DE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ressourcenorientiert</a:t>
            </a:r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de-DE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wertschätzend</a:t>
            </a:r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de-DE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transparent</a:t>
            </a:r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de-DE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verlässlich</a:t>
            </a:r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-"/>
            </a:pPr>
            <a:r>
              <a:rPr lang="de-DE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etc. </a:t>
            </a:r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20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2">
            <a:extLst>
              <a:ext uri="{FF2B5EF4-FFF2-40B4-BE49-F238E27FC236}">
                <a16:creationId xmlns:a16="http://schemas.microsoft.com/office/drawing/2014/main" xmlns="" id="{AC14302F-E955-47D0-A56B-D1D1A6953B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473" y="-9274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22" name="Group 14">
            <a:extLst>
              <a:ext uri="{FF2B5EF4-FFF2-40B4-BE49-F238E27FC236}">
                <a16:creationId xmlns:a16="http://schemas.microsoft.com/office/drawing/2014/main" xmlns="" id="{572E366A-B6DD-4F06-A42A-FF634FDE1B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48839" y="970769"/>
            <a:ext cx="4936895" cy="4669465"/>
            <a:chOff x="648839" y="970769"/>
            <a:chExt cx="4936895" cy="4669465"/>
          </a:xfrm>
        </p:grpSpPr>
        <p:sp>
          <p:nvSpPr>
            <p:cNvPr id="23" name="Freeform: Shape 15">
              <a:extLst>
                <a:ext uri="{FF2B5EF4-FFF2-40B4-BE49-F238E27FC236}">
                  <a16:creationId xmlns:a16="http://schemas.microsoft.com/office/drawing/2014/main" xmlns="" id="{6750E550-BE93-4743-8659-1531F86CB6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flipH="1">
              <a:off x="743803" y="1124162"/>
              <a:ext cx="4691485" cy="4342182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16">
              <a:extLst>
                <a:ext uri="{FF2B5EF4-FFF2-40B4-BE49-F238E27FC236}">
                  <a16:creationId xmlns:a16="http://schemas.microsoft.com/office/drawing/2014/main" xmlns="" id="{BE626DC7-F0FE-49A7-AA4C-A8DB1F7EBA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flipH="1">
              <a:off x="864592" y="1290468"/>
              <a:ext cx="4389795" cy="4074679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5" name="Freeform: Shape 17">
              <a:extLst>
                <a:ext uri="{FF2B5EF4-FFF2-40B4-BE49-F238E27FC236}">
                  <a16:creationId xmlns:a16="http://schemas.microsoft.com/office/drawing/2014/main" xmlns="" id="{1EBB781F-78E5-4C66-811C-9FF8B5D501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1300000" flipH="1">
              <a:off x="648839" y="970769"/>
              <a:ext cx="4936895" cy="4669465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156446" y="1833229"/>
            <a:ext cx="4218729" cy="2934031"/>
          </a:xfrm>
        </p:spPr>
        <p:txBody>
          <a:bodyPr anchor="ctr">
            <a:noAutofit/>
          </a:bodyPr>
          <a:lstStyle/>
          <a:p>
            <a:r>
              <a:rPr lang="de-DE" dirty="0"/>
              <a:t>Weitere gezielte Informationen finden Sie auf unserer Homepage.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5779827" y="645459"/>
            <a:ext cx="5287459" cy="5907741"/>
          </a:xfrm>
        </p:spPr>
        <p:txBody>
          <a:bodyPr anchor="ctr">
            <a:normAutofit fontScale="25000" lnSpcReduction="20000"/>
          </a:bodyPr>
          <a:lstStyle/>
          <a:p>
            <a:pPr>
              <a:lnSpc>
                <a:spcPct val="130000"/>
              </a:lnSpc>
            </a:pPr>
            <a:r>
              <a:rPr lang="de-DE" sz="5600" u="sng" dirty="0"/>
              <a:t>Diese Informationen finden Sie auf unserer Homepage unter: </a:t>
            </a:r>
            <a:r>
              <a:rPr lang="de-DE" sz="5600" u="sng" dirty="0" smtClean="0">
                <a:hlinkClick r:id="rId2"/>
              </a:rPr>
              <a:t>www.stettenfelsschule.de</a:t>
            </a:r>
            <a:endParaRPr lang="de-DE" sz="5600" u="sng" dirty="0"/>
          </a:p>
          <a:p>
            <a:pPr>
              <a:lnSpc>
                <a:spcPct val="130000"/>
              </a:lnSpc>
            </a:pPr>
            <a:endParaRPr lang="de-DE" sz="5600" u="sng" dirty="0"/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de-DE" sz="5600" dirty="0"/>
              <a:t>Einblick in das Fach </a:t>
            </a:r>
            <a:r>
              <a:rPr lang="de-DE" sz="5600" b="1" dirty="0"/>
              <a:t>Techni</a:t>
            </a:r>
            <a:r>
              <a:rPr lang="de-DE" sz="5600" dirty="0"/>
              <a:t>k (Wahlpflichtfach)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de-DE" sz="5600" dirty="0"/>
              <a:t>Einblick in das Fach </a:t>
            </a:r>
            <a:r>
              <a:rPr lang="de-DE" sz="5600" b="1" dirty="0"/>
              <a:t>Profilfach Bildende Kunst 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de-DE" sz="5600" dirty="0"/>
              <a:t>Einblick in das </a:t>
            </a:r>
            <a:r>
              <a:rPr lang="de-DE" sz="5600" b="1" dirty="0"/>
              <a:t>Profilfach</a:t>
            </a:r>
            <a:r>
              <a:rPr lang="de-DE" sz="5600" dirty="0"/>
              <a:t> </a:t>
            </a:r>
            <a:r>
              <a:rPr lang="de-DE" sz="5600" b="1" dirty="0" err="1"/>
              <a:t>NwT</a:t>
            </a:r>
            <a:endParaRPr lang="de-DE" sz="5600" b="1" dirty="0"/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de-DE" sz="5600" b="1" dirty="0"/>
              <a:t>Filme zur Gemeinschaftsschule:</a:t>
            </a:r>
          </a:p>
          <a:p>
            <a:pPr marL="285750" indent="-285750">
              <a:lnSpc>
                <a:spcPct val="130000"/>
              </a:lnSpc>
              <a:buFont typeface="Courier New" panose="02070309020205020404" pitchFamily="49" charset="0"/>
              <a:buChar char="o"/>
            </a:pPr>
            <a:r>
              <a:rPr lang="de-DE" sz="5600" dirty="0" err="1"/>
              <a:t>Erklärfilm</a:t>
            </a:r>
            <a:r>
              <a:rPr lang="de-DE" sz="5600" dirty="0"/>
              <a:t> des Kultusministeriums</a:t>
            </a:r>
          </a:p>
          <a:p>
            <a:pPr marL="285750" indent="-285750">
              <a:lnSpc>
                <a:spcPct val="130000"/>
              </a:lnSpc>
              <a:buFont typeface="Courier New" panose="02070309020205020404" pitchFamily="49" charset="0"/>
              <a:buChar char="o"/>
            </a:pPr>
            <a:r>
              <a:rPr lang="de-DE" sz="5600" dirty="0"/>
              <a:t>Landesschau zur Stettenfelsschule</a:t>
            </a:r>
          </a:p>
          <a:p>
            <a:pPr marL="285750" indent="-285750">
              <a:lnSpc>
                <a:spcPct val="130000"/>
              </a:lnSpc>
              <a:buFont typeface="Courier New" panose="02070309020205020404" pitchFamily="49" charset="0"/>
              <a:buChar char="o"/>
            </a:pPr>
            <a:r>
              <a:rPr lang="de-DE" sz="5600" dirty="0"/>
              <a:t>Gemeinsam in Vielfalt</a:t>
            </a:r>
          </a:p>
          <a:p>
            <a:pPr marL="285750" indent="-285750">
              <a:lnSpc>
                <a:spcPct val="130000"/>
              </a:lnSpc>
              <a:buFont typeface="Courier New" panose="02070309020205020404" pitchFamily="49" charset="0"/>
              <a:buChar char="o"/>
            </a:pPr>
            <a:r>
              <a:rPr lang="de-DE" sz="5600" dirty="0"/>
              <a:t>Unsere Gemeinschaftsschule im Alltag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de-DE" sz="5600" dirty="0"/>
              <a:t>Film: Einblick in die Arbeit mit </a:t>
            </a:r>
            <a:r>
              <a:rPr lang="de-DE" sz="5600" b="1" dirty="0"/>
              <a:t>Lernwegelisten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de-DE" sz="5600" b="1" dirty="0"/>
              <a:t>Berufsorientierung</a:t>
            </a:r>
            <a:r>
              <a:rPr lang="de-DE" sz="5600" dirty="0"/>
              <a:t> an der SFS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de-DE" sz="5600" dirty="0"/>
              <a:t>…..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endParaRPr lang="de-DE" sz="5600" dirty="0" smtClean="0"/>
          </a:p>
          <a:p>
            <a:pPr>
              <a:lnSpc>
                <a:spcPct val="130000"/>
              </a:lnSpc>
            </a:pPr>
            <a:endParaRPr lang="de-DE" sz="4900" dirty="0"/>
          </a:p>
          <a:p>
            <a:pPr>
              <a:lnSpc>
                <a:spcPct val="130000"/>
              </a:lnSpc>
            </a:pPr>
            <a:endParaRPr lang="de-DE" sz="4900" dirty="0"/>
          </a:p>
          <a:p>
            <a:pPr>
              <a:lnSpc>
                <a:spcPct val="130000"/>
              </a:lnSpc>
            </a:pPr>
            <a:endParaRPr lang="de-DE" sz="1200" dirty="0"/>
          </a:p>
          <a:p>
            <a:pPr>
              <a:lnSpc>
                <a:spcPct val="130000"/>
              </a:lnSpc>
            </a:pPr>
            <a:endParaRPr lang="de-DE" sz="1200" dirty="0"/>
          </a:p>
          <a:p>
            <a:pPr>
              <a:lnSpc>
                <a:spcPct val="130000"/>
              </a:lnSpc>
            </a:pPr>
            <a:r>
              <a:rPr lang="de-DE" sz="1200" dirty="0"/>
              <a:t>		</a:t>
            </a:r>
          </a:p>
          <a:p>
            <a:pPr>
              <a:lnSpc>
                <a:spcPct val="130000"/>
              </a:lnSpc>
            </a:pPr>
            <a:endParaRPr lang="de-DE" sz="1200" dirty="0"/>
          </a:p>
          <a:p>
            <a:pPr>
              <a:lnSpc>
                <a:spcPct val="130000"/>
              </a:lnSpc>
            </a:pP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556570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0DBF1ABE-8590-450D-BB49-BDDCCF3EEA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0E73E149-B6EC-43FF-8939-B7B1439487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02327" y="632627"/>
            <a:ext cx="3387345" cy="2976490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5BEB0D00-4F7A-41D8-B15E-B42145EA93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171784" y="397566"/>
            <a:ext cx="3848432" cy="344661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6ED4D6-7970-1447-AFE3-0573EE6EC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3398" y="3739768"/>
            <a:ext cx="9165204" cy="1568548"/>
          </a:xfrm>
        </p:spPr>
        <p:txBody>
          <a:bodyPr anchor="b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de-DE" sz="3000" dirty="0"/>
              <a:t>Stettenfelsschule Untergruppenbach</a:t>
            </a:r>
            <a:br>
              <a:rPr lang="de-DE" sz="3000" dirty="0"/>
            </a:br>
            <a:r>
              <a:rPr lang="de-DE" sz="3000" dirty="0"/>
              <a:t>Unsere Gemeinschaftsschule</a:t>
            </a:r>
            <a:endParaRPr lang="aa-ET" sz="3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C2F4887-81DF-1B42-A5F7-A31A37CA64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9376" y="5300766"/>
            <a:ext cx="6953250" cy="739073"/>
          </a:xfrm>
        </p:spPr>
        <p:txBody>
          <a:bodyPr anchor="t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de-DE" sz="2800" dirty="0">
                <a:latin typeface="Freestyle Script" panose="030804020302050B0404" pitchFamily="66" charset="0"/>
              </a:rPr>
              <a:t>Miteinander leben und lernen an der Stettenfelsschule</a:t>
            </a:r>
            <a:endParaRPr lang="aa-ET" sz="2800" dirty="0">
              <a:latin typeface="Freestyle Script" panose="030804020302050B0404" pitchFamily="66" charset="0"/>
            </a:endParaRPr>
          </a:p>
        </p:txBody>
      </p:sp>
      <p:sp>
        <p:nvSpPr>
          <p:cNvPr id="18" name="Freeform: Shape 14">
            <a:extLst>
              <a:ext uri="{FF2B5EF4-FFF2-40B4-BE49-F238E27FC236}">
                <a16:creationId xmlns:a16="http://schemas.microsoft.com/office/drawing/2014/main" xmlns="" id="{F2F014E7-B612-4079-894D-4697468C5B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86335" y="508883"/>
            <a:ext cx="3619330" cy="3180914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6" name="Grafik 5" descr="Schullogo_quer">
            <a:extLst>
              <a:ext uri="{FF2B5EF4-FFF2-40B4-BE49-F238E27FC236}">
                <a16:creationId xmlns:a16="http://schemas.microsoft.com/office/drawing/2014/main" xmlns="" id="{BEEEC043-BD5C-C84B-ACF6-0DF98B6953CB}"/>
              </a:ext>
            </a:extLst>
          </p:cNvPr>
          <p:cNvPicPr/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17"/>
          <a:stretch/>
        </p:blipFill>
        <p:spPr bwMode="auto">
          <a:xfrm>
            <a:off x="5440091" y="950845"/>
            <a:ext cx="1735015" cy="893570"/>
          </a:xfrm>
          <a:prstGeom prst="rect">
            <a:avLst/>
          </a:prstGeom>
          <a:noFill/>
        </p:spPr>
      </p:pic>
      <p:pic>
        <p:nvPicPr>
          <p:cNvPr id="19" name="Grafik 5" descr="Schullogo_quer">
            <a:extLst>
              <a:ext uri="{FF2B5EF4-FFF2-40B4-BE49-F238E27FC236}">
                <a16:creationId xmlns:a16="http://schemas.microsoft.com/office/drawing/2014/main" xmlns="" id="{D3135679-754C-47E6-AD34-0C93EC31E4CE}"/>
              </a:ext>
            </a:extLst>
          </p:cNvPr>
          <p:cNvPicPr/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2"/>
          <a:stretch/>
        </p:blipFill>
        <p:spPr bwMode="auto">
          <a:xfrm>
            <a:off x="4643470" y="1925095"/>
            <a:ext cx="2905058" cy="759281"/>
          </a:xfrm>
          <a:prstGeom prst="rect">
            <a:avLst/>
          </a:prstGeom>
          <a:noFill/>
        </p:spPr>
      </p:pic>
      <p:pic>
        <p:nvPicPr>
          <p:cNvPr id="10" name="Sound aufgezeichn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97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02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A306EE-6F01-F944-A957-0C6A847AD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a-ET" dirty="0"/>
              <a:t>Quellenverzeichnis (Bilder)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B214D98-45CC-724A-930F-5D7D7BA53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240" y="2312276"/>
            <a:ext cx="8770571" cy="4187136"/>
          </a:xfrm>
        </p:spPr>
        <p:txBody>
          <a:bodyPr>
            <a:norm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GB" sz="800" dirty="0">
                <a:hlinkClick r:id="rId2"/>
              </a:rPr>
              <a:t>https://www.google.com/search?q=lernstandsgespr%C3%A4ch&amp;sxsrf=ALeKk00V73DMS-_UlO5r_WQE-lM2kxmN4g:1612960191710&amp;source=lnms&amp;tbm=isch&amp;sa=X&amp;ved=2ahUKEwjPuY36qN_uAhWMsBQKHcYaDsMQ_AUoA3oECAcQBQ&amp;biw=1440&amp;bih=711#imgrc=w5g1nHb1lz0WzM</a:t>
            </a:r>
            <a:endParaRPr lang="en-GB" sz="800" dirty="0"/>
          </a:p>
          <a:p>
            <a:pPr marL="228600" indent="-228600">
              <a:buFont typeface="+mj-lt"/>
              <a:buAutoNum type="arabicPeriod"/>
            </a:pPr>
            <a:r>
              <a:rPr lang="en-GB" sz="800" dirty="0" smtClean="0"/>
              <a:t>https</a:t>
            </a:r>
            <a:r>
              <a:rPr lang="en-GB" sz="800" dirty="0"/>
              <a:t>://www.google.com/search?q=Ziel+&amp;tbm=isch&amp;ved=2ahUKEwjfyLnJqd_uAhWKHuwKHUxYC6MQ2-cCegQIABAA&amp;oq=Ziel+&amp;gs_lcp=CgNpbWcQAzICCAAyAggAMgIIADICCAAyAggAMgIIADICCAAyAggAMgIIADICCAA6BAgAEENQlUBYjEhgokloAHAAeACAAWWIAaADkgEDNC4xmAEAoAEBqgELZ3dzLXdpei1pbWfAAQE&amp;sclient=img&amp;ei=ZtIjYN_9BYq9sAfMsK2YCg&amp;bih=711&amp;biw=1440#imgrc=bst2XIzpil8fIM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800" dirty="0" smtClean="0"/>
              <a:t>https</a:t>
            </a:r>
            <a:r>
              <a:rPr lang="en-GB" sz="800" dirty="0"/>
              <a:t>://www.google.com/search?q=gras+w%C3%A4chst+nicht+schneller+wenn+man+daran+zieht&amp;tbm=isch&amp;ved=2ahUKEwj828zOqd_uAhUFNuwKHUIEDB0Q2-cCegQIABAA&amp;oq=Gras+w%C3%A4chst+&amp;gs_lcp=CgNpbWcQARgBMgQIABATMgQIABATMgQIABATMgYIABAeEBMyCAgAEAgQHhATOgQIABBDOgIIADoGCAAQBRAeOgQIABAeOgYIABAIEB46BAgAEBhQr_cDWJWCBGDMkQRoAHAAeACAAVKIAaEHkgECMTKYAQCgAQGqAQtnd3Mtd2l6LWltZ8ABAQ&amp;sclient=img&amp;ei=cNIjYPzjNoXssAfCiLDoAQ&amp;bih=711&amp;biw=1440#imgrc=6MSIb52PN0jLbM&amp;imgdii=_l4e5rp9wC2b6M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800" dirty="0"/>
              <a:t>https://</a:t>
            </a:r>
            <a:r>
              <a:rPr lang="en-GB" sz="800" dirty="0" smtClean="0"/>
              <a:t>www.google.com/search?q=Lupe+Pictogramm&amp;tbm=isch&amp;ved=2ahUKEwict5vaqt_uAhXF0qQKHZMvARYQ2-cCegQIABAA&amp;oq=Lupe+Pictogramm&amp;gs_lcp=CgNpbWcQAzIECAAQHjoECCMQJzoCCAA6BggAEAgQHlCprgFY478BYNDAAWgAcAB4AYABxAGIAaMKkgEEMTQuMZgBAKABAaoBC2d3cy13aXotaW1nwAEB&amp;sclient=img&amp;ei=ldMjYNyYKsWlkwWT34SwAQ&amp;bih=711&amp;biw=1440#imgrc=ptytkAVby_PE5M</a:t>
            </a:r>
          </a:p>
          <a:p>
            <a:pPr marL="228600" indent="-228600">
              <a:buFont typeface="+mj-lt"/>
              <a:buAutoNum type="arabicPeriod"/>
            </a:pPr>
            <a:r>
              <a:rPr lang="de-DE" sz="800" b="1" dirty="0"/>
              <a:t>Quelle: </a:t>
            </a:r>
            <a:r>
              <a:rPr lang="de-DE" sz="800" b="1" dirty="0" smtClean="0"/>
              <a:t>Grafik  Seite </a:t>
            </a:r>
            <a:r>
              <a:rPr lang="de-DE" sz="800" b="1" dirty="0"/>
              <a:t>10 </a:t>
            </a:r>
            <a:r>
              <a:rPr lang="de-DE" sz="800" b="1" dirty="0" smtClean="0"/>
              <a:t>Niveauanforderungen              </a:t>
            </a:r>
            <a:r>
              <a:rPr lang="de-DE" sz="800" b="1" dirty="0"/>
              <a:t>Fachberatertagung zum BP </a:t>
            </a:r>
            <a:r>
              <a:rPr lang="de-DE" sz="800" b="1" dirty="0" smtClean="0"/>
              <a:t>2016</a:t>
            </a:r>
            <a:endParaRPr lang="aa-ET" sz="800" dirty="0"/>
          </a:p>
          <a:p>
            <a:endParaRPr lang="aa-ET" sz="1050" dirty="0"/>
          </a:p>
        </p:txBody>
      </p:sp>
    </p:spTree>
    <p:extLst>
      <p:ext uri="{BB962C8B-B14F-4D97-AF65-F5344CB8AC3E}">
        <p14:creationId xmlns:p14="http://schemas.microsoft.com/office/powerpoint/2010/main" val="335687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57">
            <a:extLst>
              <a:ext uri="{FF2B5EF4-FFF2-40B4-BE49-F238E27FC236}">
                <a16:creationId xmlns="" xmlns:a16="http://schemas.microsoft.com/office/drawing/2014/main" id="{8181FC64-B306-4821-98E2-780662EFC4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8F83FE5-93C6-A24C-A116-76CC531AE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624" y="3286125"/>
            <a:ext cx="6405301" cy="3106738"/>
          </a:xfrm>
        </p:spPr>
        <p:txBody>
          <a:bodyPr vert="horz" lIns="109728" tIns="109728" rIns="109728" bIns="91440" rtlCol="0">
            <a:normAutofit/>
          </a:bodyPr>
          <a:lstStyle/>
          <a:p>
            <a:r>
              <a:rPr lang="en-US" sz="2400" i="1" dirty="0"/>
              <a:t>“Das Gras </a:t>
            </a:r>
            <a:r>
              <a:rPr lang="en-US" sz="2400" i="1" dirty="0" err="1"/>
              <a:t>wächst</a:t>
            </a:r>
            <a:r>
              <a:rPr lang="en-US" sz="2400" i="1" dirty="0"/>
              <a:t> nicht </a:t>
            </a:r>
            <a:r>
              <a:rPr lang="en-US" sz="2400" i="1" dirty="0" err="1"/>
              <a:t>schneller</a:t>
            </a:r>
            <a:r>
              <a:rPr lang="en-US" sz="2400" i="1" dirty="0" smtClean="0"/>
              <a:t>,</a:t>
            </a:r>
          </a:p>
          <a:p>
            <a:r>
              <a:rPr lang="en-US" sz="2400" i="1" dirty="0" smtClean="0"/>
              <a:t> </a:t>
            </a:r>
            <a:r>
              <a:rPr lang="en-US" sz="2400" i="1" dirty="0" err="1"/>
              <a:t>nur</a:t>
            </a:r>
            <a:r>
              <a:rPr lang="en-US" sz="2400" i="1" dirty="0"/>
              <a:t> </a:t>
            </a:r>
            <a:r>
              <a:rPr lang="en-US" sz="2400" i="1" dirty="0" err="1"/>
              <a:t>weil</a:t>
            </a:r>
            <a:r>
              <a:rPr lang="en-US" sz="2400" i="1" dirty="0"/>
              <a:t> man </a:t>
            </a:r>
            <a:r>
              <a:rPr lang="en-US" sz="2400" i="1" dirty="0" err="1"/>
              <a:t>daran</a:t>
            </a:r>
            <a:r>
              <a:rPr lang="en-US" sz="2400" i="1" dirty="0"/>
              <a:t> </a:t>
            </a:r>
            <a:r>
              <a:rPr lang="en-US" sz="2400" i="1" dirty="0" err="1"/>
              <a:t>zieht</a:t>
            </a:r>
            <a:r>
              <a:rPr lang="en-US" sz="2400" i="1" dirty="0" smtClean="0"/>
              <a:t>!” </a:t>
            </a:r>
          </a:p>
          <a:p>
            <a:endParaRPr lang="en-US" sz="2400" b="1" i="1" dirty="0"/>
          </a:p>
          <a:p>
            <a:r>
              <a:rPr lang="en-US" sz="800" i="1" dirty="0" err="1" smtClean="0"/>
              <a:t>Chinesisches</a:t>
            </a:r>
            <a:r>
              <a:rPr lang="en-US" sz="800" i="1" dirty="0" smtClean="0"/>
              <a:t> </a:t>
            </a:r>
            <a:r>
              <a:rPr lang="en-US" sz="800" i="1" dirty="0" err="1" smtClean="0"/>
              <a:t>Sprichwort</a:t>
            </a:r>
            <a:endParaRPr lang="en-US" sz="800" i="1" dirty="0"/>
          </a:p>
        </p:txBody>
      </p:sp>
      <p:sp>
        <p:nvSpPr>
          <p:cNvPr id="67" name="Freeform: Shape 59">
            <a:extLst>
              <a:ext uri="{FF2B5EF4-FFF2-40B4-BE49-F238E27FC236}">
                <a16:creationId xmlns="" xmlns:a16="http://schemas.microsoft.com/office/drawing/2014/main" id="{5871FC61-DD4E-47D4-81FD-8A7E7D12B3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8" name="Freeform: Shape 61">
            <a:extLst>
              <a:ext uri="{FF2B5EF4-FFF2-40B4-BE49-F238E27FC236}">
                <a16:creationId xmlns="" xmlns:a16="http://schemas.microsoft.com/office/drawing/2014/main" id="{829A1E2C-5AC8-40FC-99E9-832069D3979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6577485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9" name="Freeform: Shape 63">
            <a:extLst>
              <a:ext uri="{FF2B5EF4-FFF2-40B4-BE49-F238E27FC236}">
                <a16:creationId xmlns="" xmlns:a16="http://schemas.microsoft.com/office/drawing/2014/main" id="{55C54A75-E44A-4147-B9D0-FF46CFD316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67549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BA21E9D-349D-6248-B898-F16990B3B8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28"/>
          <a:stretch/>
        </p:blipFill>
        <p:spPr>
          <a:xfrm>
            <a:off x="7203882" y="10"/>
            <a:ext cx="4988118" cy="6857990"/>
          </a:xfrm>
          <a:custGeom>
            <a:avLst/>
            <a:gdLst/>
            <a:ahLst/>
            <a:cxnLst/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0989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2">
            <a:extLst>
              <a:ext uri="{FF2B5EF4-FFF2-40B4-BE49-F238E27FC236}">
                <a16:creationId xmlns="" xmlns:a16="http://schemas.microsoft.com/office/drawing/2014/main" id="{AC14302F-E955-47D0-A56B-D1D1A6953B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473" y="-9274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22" name="Group 14">
            <a:extLst>
              <a:ext uri="{FF2B5EF4-FFF2-40B4-BE49-F238E27FC236}">
                <a16:creationId xmlns="" xmlns:a16="http://schemas.microsoft.com/office/drawing/2014/main" id="{572E366A-B6DD-4F06-A42A-FF634FDE1B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648839" y="970769"/>
            <a:ext cx="4936895" cy="4669465"/>
            <a:chOff x="648839" y="970769"/>
            <a:chExt cx="4936895" cy="4669465"/>
          </a:xfrm>
        </p:grpSpPr>
        <p:sp>
          <p:nvSpPr>
            <p:cNvPr id="23" name="Freeform: Shape 15">
              <a:extLst>
                <a:ext uri="{FF2B5EF4-FFF2-40B4-BE49-F238E27FC236}">
                  <a16:creationId xmlns="" xmlns:a16="http://schemas.microsoft.com/office/drawing/2014/main" id="{6750E550-BE93-4743-8659-1531F86CB6C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flipH="1">
              <a:off x="743803" y="1124162"/>
              <a:ext cx="4691485" cy="4342182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16">
              <a:extLst>
                <a:ext uri="{FF2B5EF4-FFF2-40B4-BE49-F238E27FC236}">
                  <a16:creationId xmlns="" xmlns:a16="http://schemas.microsoft.com/office/drawing/2014/main" id="{BE626DC7-F0FE-49A7-AA4C-A8DB1F7EBA2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flipH="1">
              <a:off x="864592" y="1290468"/>
              <a:ext cx="4389795" cy="4074679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5" name="Freeform: Shape 17">
              <a:extLst>
                <a:ext uri="{FF2B5EF4-FFF2-40B4-BE49-F238E27FC236}">
                  <a16:creationId xmlns="" xmlns:a16="http://schemas.microsoft.com/office/drawing/2014/main" id="{1EBB781F-78E5-4C66-811C-9FF8B5D501B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21300000" flipH="1">
              <a:off x="648839" y="970769"/>
              <a:ext cx="4936895" cy="4669465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412543" y="1833229"/>
            <a:ext cx="3577022" cy="2934031"/>
          </a:xfrm>
        </p:spPr>
        <p:txBody>
          <a:bodyPr anchor="ctr">
            <a:normAutofit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sz="3600" dirty="0" smtClean="0"/>
              <a:t>Wir </a:t>
            </a:r>
            <a:r>
              <a:rPr lang="de-DE" sz="3600" dirty="0"/>
              <a:t>sind…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6210640" y="2798490"/>
            <a:ext cx="4825512" cy="6096000"/>
          </a:xfrm>
        </p:spPr>
        <p:txBody>
          <a:bodyPr anchor="ctr">
            <a:norm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de-DE" sz="1600" dirty="0" smtClean="0"/>
              <a:t>eine </a:t>
            </a:r>
            <a:r>
              <a:rPr lang="de-DE" sz="1600" dirty="0"/>
              <a:t>zweizügige Gemeinschaftsschule </a:t>
            </a:r>
            <a:r>
              <a:rPr lang="de-DE" sz="1600" dirty="0" smtClean="0"/>
              <a:t>mit Grundschule</a:t>
            </a:r>
            <a:endParaRPr lang="de-DE" sz="1600" dirty="0"/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de-DE" sz="1600" dirty="0"/>
              <a:t>ca. </a:t>
            </a:r>
            <a:r>
              <a:rPr lang="de-DE" sz="1600" dirty="0" smtClean="0"/>
              <a:t>410 </a:t>
            </a:r>
            <a:r>
              <a:rPr lang="de-DE" sz="1600" dirty="0"/>
              <a:t>Lernende und 36 Lehrende.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de-DE" sz="1600" dirty="0" smtClean="0"/>
              <a:t>wissbegierig </a:t>
            </a:r>
            <a:r>
              <a:rPr lang="de-DE" sz="1600" dirty="0"/>
              <a:t>und bilden uns </a:t>
            </a:r>
            <a:r>
              <a:rPr lang="de-DE" sz="1600" dirty="0" smtClean="0"/>
              <a:t>regelmäßig weiter.</a:t>
            </a:r>
            <a:endParaRPr lang="de-DE" sz="1600" dirty="0"/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de-DE" sz="1600" dirty="0" smtClean="0"/>
              <a:t>eine </a:t>
            </a:r>
            <a:r>
              <a:rPr lang="de-DE" sz="1600" dirty="0"/>
              <a:t>Schule mit familiärer Atmosphäre.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de-DE" sz="1600" dirty="0"/>
              <a:t>eine Schule </a:t>
            </a:r>
            <a:r>
              <a:rPr lang="de-DE" sz="1600" dirty="0" smtClean="0"/>
              <a:t>mit </a:t>
            </a:r>
            <a:r>
              <a:rPr lang="de-DE" sz="1600" i="1" dirty="0" smtClean="0"/>
              <a:t>Weitblick</a:t>
            </a:r>
            <a:r>
              <a:rPr lang="de-DE" sz="1600" dirty="0" smtClean="0"/>
              <a:t> auf die Burg.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de-DE" sz="1600" dirty="0"/>
              <a:t>e</a:t>
            </a:r>
            <a:r>
              <a:rPr lang="de-DE" sz="1600" dirty="0" smtClean="0"/>
              <a:t>ine Schule mit Blick auf die Zukunft Ihres Kindes gerichtet. </a:t>
            </a:r>
          </a:p>
          <a:p>
            <a:pPr>
              <a:lnSpc>
                <a:spcPct val="130000"/>
              </a:lnSpc>
            </a:pPr>
            <a:endParaRPr lang="de-DE" sz="1400" dirty="0"/>
          </a:p>
          <a:p>
            <a:pPr>
              <a:lnSpc>
                <a:spcPct val="130000"/>
              </a:lnSpc>
            </a:pPr>
            <a:endParaRPr lang="de-DE" sz="1200" dirty="0"/>
          </a:p>
          <a:p>
            <a:pPr>
              <a:lnSpc>
                <a:spcPct val="130000"/>
              </a:lnSpc>
            </a:pPr>
            <a:endParaRPr lang="de-DE" sz="1200" dirty="0"/>
          </a:p>
          <a:p>
            <a:pPr>
              <a:lnSpc>
                <a:spcPct val="130000"/>
              </a:lnSpc>
            </a:pPr>
            <a:r>
              <a:rPr lang="de-DE" sz="1200" dirty="0"/>
              <a:t>		</a:t>
            </a:r>
          </a:p>
          <a:p>
            <a:pPr>
              <a:lnSpc>
                <a:spcPct val="130000"/>
              </a:lnSpc>
            </a:pPr>
            <a:endParaRPr lang="de-DE" sz="1200" dirty="0"/>
          </a:p>
          <a:p>
            <a:pPr>
              <a:lnSpc>
                <a:spcPct val="130000"/>
              </a:lnSpc>
            </a:pPr>
            <a:endParaRPr lang="de-DE" sz="1200" dirty="0"/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30384C9A-63FC-4B98-A350-298EE7C34A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32" t="6951" r="5391" b="17721"/>
          <a:stretch/>
        </p:blipFill>
        <p:spPr>
          <a:xfrm>
            <a:off x="6932188" y="120038"/>
            <a:ext cx="4568817" cy="2892513"/>
          </a:xfrm>
          <a:prstGeom prst="rect">
            <a:avLst/>
          </a:prstGeom>
        </p:spPr>
      </p:pic>
      <p:pic>
        <p:nvPicPr>
          <p:cNvPr id="15" name="Grafik 5" descr="Schullogo_quer">
            <a:extLst>
              <a:ext uri="{FF2B5EF4-FFF2-40B4-BE49-F238E27FC236}">
                <a16:creationId xmlns="" xmlns:a16="http://schemas.microsoft.com/office/drawing/2014/main" id="{83DE7FCF-4B34-4447-B36E-2151E05A5634}"/>
              </a:ext>
            </a:extLst>
          </p:cNvPr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1642" y="2228166"/>
            <a:ext cx="3503797" cy="6478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673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2">
            <a:extLst>
              <a:ext uri="{FF2B5EF4-FFF2-40B4-BE49-F238E27FC236}">
                <a16:creationId xmlns="" xmlns:a16="http://schemas.microsoft.com/office/drawing/2014/main" id="{AC14302F-E955-47D0-A56B-D1D1A6953B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473" y="-9274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22" name="Group 14">
            <a:extLst>
              <a:ext uri="{FF2B5EF4-FFF2-40B4-BE49-F238E27FC236}">
                <a16:creationId xmlns="" xmlns:a16="http://schemas.microsoft.com/office/drawing/2014/main" id="{572E366A-B6DD-4F06-A42A-FF634FDE1B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648839" y="970769"/>
            <a:ext cx="4936895" cy="4669465"/>
            <a:chOff x="648839" y="970769"/>
            <a:chExt cx="4936895" cy="4669465"/>
          </a:xfrm>
        </p:grpSpPr>
        <p:sp>
          <p:nvSpPr>
            <p:cNvPr id="23" name="Freeform: Shape 15">
              <a:extLst>
                <a:ext uri="{FF2B5EF4-FFF2-40B4-BE49-F238E27FC236}">
                  <a16:creationId xmlns="" xmlns:a16="http://schemas.microsoft.com/office/drawing/2014/main" id="{6750E550-BE93-4743-8659-1531F86CB6C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flipH="1">
              <a:off x="743803" y="1124162"/>
              <a:ext cx="4691485" cy="4342182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16">
              <a:extLst>
                <a:ext uri="{FF2B5EF4-FFF2-40B4-BE49-F238E27FC236}">
                  <a16:creationId xmlns="" xmlns:a16="http://schemas.microsoft.com/office/drawing/2014/main" id="{BE626DC7-F0FE-49A7-AA4C-A8DB1F7EBA2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flipH="1">
              <a:off x="864592" y="1290468"/>
              <a:ext cx="4389795" cy="4074679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5" name="Freeform: Shape 17">
              <a:extLst>
                <a:ext uri="{FF2B5EF4-FFF2-40B4-BE49-F238E27FC236}">
                  <a16:creationId xmlns="" xmlns:a16="http://schemas.microsoft.com/office/drawing/2014/main" id="{1EBB781F-78E5-4C66-811C-9FF8B5D501B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21300000" flipH="1">
              <a:off x="648839" y="970769"/>
              <a:ext cx="4936895" cy="4669465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412543" y="1833229"/>
            <a:ext cx="3577022" cy="2934031"/>
          </a:xfrm>
        </p:spPr>
        <p:txBody>
          <a:bodyPr anchor="ctr">
            <a:normAutofit/>
          </a:bodyPr>
          <a:lstStyle/>
          <a:p>
            <a:r>
              <a:rPr lang="de-DE" sz="3600" dirty="0" smtClean="0"/>
              <a:t/>
            </a:r>
            <a:br>
              <a:rPr lang="de-DE" sz="3600" dirty="0" smtClean="0"/>
            </a:br>
            <a:r>
              <a:rPr lang="de-DE" sz="3600" dirty="0" smtClean="0"/>
              <a:t>Wir </a:t>
            </a:r>
            <a:r>
              <a:rPr lang="de-DE" sz="3600" dirty="0"/>
              <a:t>bieten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6241774" y="1515035"/>
            <a:ext cx="4825512" cy="5199530"/>
          </a:xfrm>
        </p:spPr>
        <p:txBody>
          <a:bodyPr anchor="ctr">
            <a:normAutofit fontScale="25000" lnSpcReduction="20000"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v"/>
            </a:pPr>
            <a:endParaRPr lang="de-DE" sz="1400" dirty="0"/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de-DE" sz="6400" dirty="0"/>
              <a:t>gute Erreichbarkeit mit </a:t>
            </a:r>
            <a:r>
              <a:rPr lang="de-DE" sz="6400" dirty="0" smtClean="0"/>
              <a:t>Bussen.</a:t>
            </a:r>
            <a:endParaRPr lang="de-DE" sz="6400" dirty="0"/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de-DE" sz="6400" dirty="0"/>
              <a:t>ein qualifiziertes und engagiertes Kollegium aller </a:t>
            </a:r>
            <a:r>
              <a:rPr lang="de-DE" sz="6400" dirty="0" smtClean="0"/>
              <a:t>Schularten.</a:t>
            </a:r>
            <a:endParaRPr lang="de-DE" sz="6400" dirty="0"/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de-DE" sz="6400" dirty="0"/>
              <a:t>einen engagierten Schulträger – sichtbar u.a. am Gebäude und den bestens ausgestatteten </a:t>
            </a:r>
            <a:r>
              <a:rPr lang="de-DE" sz="6400" dirty="0" smtClean="0"/>
              <a:t>Fachräumen.</a:t>
            </a:r>
            <a:endParaRPr lang="de-DE" sz="6400" dirty="0"/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de-DE" sz="6400" dirty="0"/>
              <a:t>attraktive Räume mit </a:t>
            </a:r>
            <a:r>
              <a:rPr lang="de-DE" sz="6400" dirty="0" smtClean="0"/>
              <a:t>Lernbüros für jeden Schüler / Schülerin. 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de-DE" sz="6400" dirty="0"/>
              <a:t>f</a:t>
            </a:r>
            <a:r>
              <a:rPr lang="de-DE" sz="6400" dirty="0" smtClean="0"/>
              <a:t>ür jeweils zwei Jahrgangsstufen einen Gruppenraum.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de-DE" sz="6400" dirty="0" smtClean="0"/>
              <a:t>Sportanlagen </a:t>
            </a:r>
            <a:r>
              <a:rPr lang="de-DE" sz="6400" dirty="0"/>
              <a:t>direkt an der </a:t>
            </a:r>
            <a:r>
              <a:rPr lang="de-DE" sz="6400" dirty="0" smtClean="0"/>
              <a:t>Schule.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de-DE" sz="6400" dirty="0"/>
              <a:t>u</a:t>
            </a:r>
            <a:r>
              <a:rPr lang="de-DE" sz="6400" dirty="0" smtClean="0"/>
              <a:t>nd vieles mehr.. .</a:t>
            </a:r>
            <a:endParaRPr lang="de-DE" sz="6400" dirty="0"/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v"/>
            </a:pPr>
            <a:endParaRPr lang="de-DE" sz="6400" dirty="0"/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v"/>
            </a:pPr>
            <a:endParaRPr lang="de-DE" sz="5600" dirty="0"/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v"/>
            </a:pPr>
            <a:endParaRPr lang="de-DE" sz="1400" dirty="0"/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v"/>
            </a:pPr>
            <a:endParaRPr lang="de-DE" sz="1400" dirty="0"/>
          </a:p>
          <a:p>
            <a:pPr>
              <a:lnSpc>
                <a:spcPct val="130000"/>
              </a:lnSpc>
            </a:pPr>
            <a:endParaRPr lang="de-DE" sz="1400" dirty="0"/>
          </a:p>
          <a:p>
            <a:pPr>
              <a:lnSpc>
                <a:spcPct val="130000"/>
              </a:lnSpc>
            </a:pPr>
            <a:endParaRPr lang="de-DE" sz="1200" dirty="0"/>
          </a:p>
          <a:p>
            <a:pPr>
              <a:lnSpc>
                <a:spcPct val="130000"/>
              </a:lnSpc>
            </a:pPr>
            <a:endParaRPr lang="de-DE" sz="1200" dirty="0"/>
          </a:p>
          <a:p>
            <a:pPr>
              <a:lnSpc>
                <a:spcPct val="130000"/>
              </a:lnSpc>
            </a:pPr>
            <a:r>
              <a:rPr lang="de-DE" sz="1200" dirty="0"/>
              <a:t>		</a:t>
            </a:r>
          </a:p>
          <a:p>
            <a:pPr>
              <a:lnSpc>
                <a:spcPct val="130000"/>
              </a:lnSpc>
            </a:pPr>
            <a:endParaRPr lang="de-DE" sz="1200" dirty="0"/>
          </a:p>
          <a:p>
            <a:pPr>
              <a:lnSpc>
                <a:spcPct val="130000"/>
              </a:lnSpc>
            </a:pPr>
            <a:endParaRPr lang="de-DE" sz="1200" dirty="0"/>
          </a:p>
        </p:txBody>
      </p:sp>
      <p:pic>
        <p:nvPicPr>
          <p:cNvPr id="9" name="Grafik 5" descr="Schullogo_quer">
            <a:extLst>
              <a:ext uri="{FF2B5EF4-FFF2-40B4-BE49-F238E27FC236}">
                <a16:creationId xmlns="" xmlns:a16="http://schemas.microsoft.com/office/drawing/2014/main" id="{83DE7FCF-4B34-4447-B36E-2151E05A5634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1642" y="2228166"/>
            <a:ext cx="3503797" cy="6478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166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="" xmlns:a16="http://schemas.microsoft.com/office/drawing/2014/main" id="{593B4D24-F4A8-4141-A20A-E0575D1996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6CCEEF8A-4A3A-4B35-AA57-D804767F5A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2" y="0"/>
            <a:ext cx="12191696" cy="6170490"/>
            <a:chOff x="-2" y="0"/>
            <a:chExt cx="12191696" cy="6170490"/>
          </a:xfrm>
        </p:grpSpPr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55A741C2-AB82-4BF5-9324-5D0B56A3D0F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>
              <a:off x="3167675" y="-3167677"/>
              <a:ext cx="5856341" cy="12191695"/>
            </a:xfrm>
            <a:custGeom>
              <a:avLst/>
              <a:gdLst>
                <a:gd name="connsiteX0" fmla="*/ 0 w 5856341"/>
                <a:gd name="connsiteY0" fmla="*/ 12191695 h 12191695"/>
                <a:gd name="connsiteX1" fmla="*/ 0 w 5856341"/>
                <a:gd name="connsiteY1" fmla="*/ 0 h 12191695"/>
                <a:gd name="connsiteX2" fmla="*/ 243849 w 5856341"/>
                <a:gd name="connsiteY2" fmla="*/ 0 h 12191695"/>
                <a:gd name="connsiteX3" fmla="*/ 505121 w 5856341"/>
                <a:gd name="connsiteY3" fmla="*/ 0 h 12191695"/>
                <a:gd name="connsiteX4" fmla="*/ 723207 w 5856341"/>
                <a:gd name="connsiteY4" fmla="*/ 0 h 12191695"/>
                <a:gd name="connsiteX5" fmla="*/ 755828 w 5856341"/>
                <a:gd name="connsiteY5" fmla="*/ 0 h 12191695"/>
                <a:gd name="connsiteX6" fmla="*/ 1411868 w 5856341"/>
                <a:gd name="connsiteY6" fmla="*/ 0 h 12191695"/>
                <a:gd name="connsiteX7" fmla="*/ 1421034 w 5856341"/>
                <a:gd name="connsiteY7" fmla="*/ 0 h 12191695"/>
                <a:gd name="connsiteX8" fmla="*/ 1515206 w 5856341"/>
                <a:gd name="connsiteY8" fmla="*/ 0 h 12191695"/>
                <a:gd name="connsiteX9" fmla="*/ 2636151 w 5856341"/>
                <a:gd name="connsiteY9" fmla="*/ 0 h 12191695"/>
                <a:gd name="connsiteX10" fmla="*/ 4637890 w 5856341"/>
                <a:gd name="connsiteY10" fmla="*/ 0 h 12191695"/>
                <a:gd name="connsiteX11" fmla="*/ 4654499 w 5856341"/>
                <a:gd name="connsiteY11" fmla="*/ 26661 h 12191695"/>
                <a:gd name="connsiteX12" fmla="*/ 5856341 w 5856341"/>
                <a:gd name="connsiteY12" fmla="*/ 6438338 h 12191695"/>
                <a:gd name="connsiteX13" fmla="*/ 4449211 w 5856341"/>
                <a:gd name="connsiteY13" fmla="*/ 11332719 h 12191695"/>
                <a:gd name="connsiteX14" fmla="*/ 4061349 w 5856341"/>
                <a:gd name="connsiteY14" fmla="*/ 12054097 h 12191695"/>
                <a:gd name="connsiteX15" fmla="*/ 3977450 w 5856341"/>
                <a:gd name="connsiteY15" fmla="*/ 12191695 h 12191695"/>
                <a:gd name="connsiteX16" fmla="*/ 2636151 w 5856341"/>
                <a:gd name="connsiteY16" fmla="*/ 12191695 h 12191695"/>
                <a:gd name="connsiteX17" fmla="*/ 1421034 w 5856341"/>
                <a:gd name="connsiteY17" fmla="*/ 12191695 h 12191695"/>
                <a:gd name="connsiteX18" fmla="*/ 1411868 w 5856341"/>
                <a:gd name="connsiteY18" fmla="*/ 12191695 h 12191695"/>
                <a:gd name="connsiteX19" fmla="*/ 1283685 w 5856341"/>
                <a:gd name="connsiteY19" fmla="*/ 12191695 h 12191695"/>
                <a:gd name="connsiteX20" fmla="*/ 755828 w 5856341"/>
                <a:gd name="connsiteY20" fmla="*/ 12191695 h 12191695"/>
                <a:gd name="connsiteX21" fmla="*/ 723207 w 5856341"/>
                <a:gd name="connsiteY21" fmla="*/ 12191695 h 12191695"/>
                <a:gd name="connsiteX22" fmla="*/ 505121 w 5856341"/>
                <a:gd name="connsiteY22" fmla="*/ 12191695 h 12191695"/>
                <a:gd name="connsiteX23" fmla="*/ 243849 w 5856341"/>
                <a:gd name="connsiteY23" fmla="*/ 12191695 h 12191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856341" h="12191695">
                  <a:moveTo>
                    <a:pt x="0" y="12191695"/>
                  </a:moveTo>
                  <a:lnTo>
                    <a:pt x="0" y="0"/>
                  </a:lnTo>
                  <a:lnTo>
                    <a:pt x="243849" y="0"/>
                  </a:lnTo>
                  <a:lnTo>
                    <a:pt x="505121" y="0"/>
                  </a:lnTo>
                  <a:lnTo>
                    <a:pt x="723207" y="0"/>
                  </a:lnTo>
                  <a:lnTo>
                    <a:pt x="755828" y="0"/>
                  </a:lnTo>
                  <a:lnTo>
                    <a:pt x="1411868" y="0"/>
                  </a:lnTo>
                  <a:lnTo>
                    <a:pt x="1421034" y="0"/>
                  </a:lnTo>
                  <a:lnTo>
                    <a:pt x="1515206" y="0"/>
                  </a:lnTo>
                  <a:lnTo>
                    <a:pt x="2636151" y="0"/>
                  </a:lnTo>
                  <a:lnTo>
                    <a:pt x="4637890" y="0"/>
                  </a:lnTo>
                  <a:lnTo>
                    <a:pt x="4654499" y="26661"/>
                  </a:lnTo>
                  <a:cubicBezTo>
                    <a:pt x="5425621" y="1341551"/>
                    <a:pt x="5856341" y="3721137"/>
                    <a:pt x="5856341" y="6438338"/>
                  </a:cubicBezTo>
                  <a:cubicBezTo>
                    <a:pt x="5856341" y="8833790"/>
                    <a:pt x="5159120" y="9960353"/>
                    <a:pt x="4449211" y="11332719"/>
                  </a:cubicBezTo>
                  <a:cubicBezTo>
                    <a:pt x="4319934" y="11582638"/>
                    <a:pt x="4191839" y="11827452"/>
                    <a:pt x="4061349" y="12054097"/>
                  </a:cubicBezTo>
                  <a:lnTo>
                    <a:pt x="3977450" y="12191695"/>
                  </a:lnTo>
                  <a:lnTo>
                    <a:pt x="2636151" y="12191695"/>
                  </a:lnTo>
                  <a:lnTo>
                    <a:pt x="1421034" y="12191695"/>
                  </a:lnTo>
                  <a:lnTo>
                    <a:pt x="1411868" y="12191695"/>
                  </a:lnTo>
                  <a:lnTo>
                    <a:pt x="1283685" y="12191695"/>
                  </a:lnTo>
                  <a:lnTo>
                    <a:pt x="755828" y="12191695"/>
                  </a:lnTo>
                  <a:lnTo>
                    <a:pt x="723207" y="12191695"/>
                  </a:lnTo>
                  <a:lnTo>
                    <a:pt x="505121" y="12191695"/>
                  </a:lnTo>
                  <a:lnTo>
                    <a:pt x="243849" y="12191695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DCD46807-BF17-4E5D-90A8-A062604C00C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>
              <a:off x="5146277" y="-874927"/>
              <a:ext cx="1899138" cy="12191695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823926DB-76C8-474A-B5FB-F43C59E33F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>
              <a:off x="5143758" y="-1037574"/>
              <a:ext cx="1904176" cy="12191695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3C1F5347-E00A-4E12-AC11-18E0B1AF2D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>
              <a:off x="5247015" y="-1314429"/>
              <a:ext cx="1697663" cy="12191695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8F83FE5-93C6-A24C-A116-76CC531AE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875" y="2107096"/>
            <a:ext cx="9213290" cy="2846567"/>
          </a:xfrm>
        </p:spPr>
        <p:txBody>
          <a:bodyPr vert="horz" lIns="109728" tIns="109728" rIns="109728" bIns="91440" rtlCol="0">
            <a:normAutofit/>
          </a:bodyPr>
          <a:lstStyle/>
          <a:p>
            <a:pPr algn="ctr"/>
            <a:r>
              <a:rPr lang="de-DE" sz="2400" i="1" dirty="0"/>
              <a:t>„</a:t>
            </a:r>
            <a:r>
              <a:rPr lang="de-DE" sz="3200" i="1" dirty="0"/>
              <a:t>Gib mir Zeit, auch wenn andere </a:t>
            </a:r>
            <a:endParaRPr lang="de-DE" sz="3200" i="1" dirty="0" smtClean="0"/>
          </a:p>
          <a:p>
            <a:pPr algn="ctr"/>
            <a:r>
              <a:rPr lang="de-DE" sz="3200" i="1" dirty="0" smtClean="0"/>
              <a:t>längst </a:t>
            </a:r>
            <a:r>
              <a:rPr lang="de-DE" sz="3200" i="1" dirty="0"/>
              <a:t>am Ziel sind</a:t>
            </a:r>
            <a:r>
              <a:rPr lang="de-DE" sz="3200" i="1" dirty="0" smtClean="0"/>
              <a:t>.“ </a:t>
            </a:r>
            <a:r>
              <a:rPr lang="de-DE" sz="800" i="1" dirty="0" smtClean="0"/>
              <a:t>(nach Peter </a:t>
            </a:r>
            <a:r>
              <a:rPr lang="de-DE" sz="800" i="1" dirty="0" err="1" smtClean="0"/>
              <a:t>Schiestl</a:t>
            </a:r>
            <a:r>
              <a:rPr lang="de-DE" sz="800" i="1" dirty="0" smtClean="0"/>
              <a:t>)</a:t>
            </a:r>
            <a:endParaRPr lang="aa-ET" sz="800" i="1" dirty="0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F9371E0E-EFA2-FA4D-AC8E-5E996535231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6036" y="1768124"/>
            <a:ext cx="3183920" cy="200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25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22F24225-0E3A-40A5-A927-CEFC144381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5B02B8FB-EF36-4677-B5B5-E9B989F25E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4583796" cy="6858000"/>
          </a:xfrm>
          <a:custGeom>
            <a:avLst/>
            <a:gdLst>
              <a:gd name="connsiteX0" fmla="*/ 0 w 4583796"/>
              <a:gd name="connsiteY0" fmla="*/ 0 h 6858000"/>
              <a:gd name="connsiteX1" fmla="*/ 1087374 w 4583796"/>
              <a:gd name="connsiteY1" fmla="*/ 0 h 6858000"/>
              <a:gd name="connsiteX2" fmla="*/ 1598212 w 4583796"/>
              <a:gd name="connsiteY2" fmla="*/ 0 h 6858000"/>
              <a:gd name="connsiteX3" fmla="*/ 2960773 w 4583796"/>
              <a:gd name="connsiteY3" fmla="*/ 0 h 6858000"/>
              <a:gd name="connsiteX4" fmla="*/ 2982897 w 4583796"/>
              <a:gd name="connsiteY4" fmla="*/ 14997 h 6858000"/>
              <a:gd name="connsiteX5" fmla="*/ 4583796 w 4583796"/>
              <a:gd name="connsiteY5" fmla="*/ 3621656 h 6858000"/>
              <a:gd name="connsiteX6" fmla="*/ 2709446 w 4583796"/>
              <a:gd name="connsiteY6" fmla="*/ 6374814 h 6858000"/>
              <a:gd name="connsiteX7" fmla="*/ 2192798 w 4583796"/>
              <a:gd name="connsiteY7" fmla="*/ 6780599 h 6858000"/>
              <a:gd name="connsiteX8" fmla="*/ 2081042 w 4583796"/>
              <a:gd name="connsiteY8" fmla="*/ 6858000 h 6858000"/>
              <a:gd name="connsiteX9" fmla="*/ 1598212 w 4583796"/>
              <a:gd name="connsiteY9" fmla="*/ 6858000 h 6858000"/>
              <a:gd name="connsiteX10" fmla="*/ 1087374 w 4583796"/>
              <a:gd name="connsiteY10" fmla="*/ 6858000 h 6858000"/>
              <a:gd name="connsiteX11" fmla="*/ 0 w 4583796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83796" h="6858000">
                <a:moveTo>
                  <a:pt x="0" y="0"/>
                </a:moveTo>
                <a:lnTo>
                  <a:pt x="1087374" y="0"/>
                </a:lnTo>
                <a:lnTo>
                  <a:pt x="1598212" y="0"/>
                </a:lnTo>
                <a:lnTo>
                  <a:pt x="2960773" y="0"/>
                </a:lnTo>
                <a:lnTo>
                  <a:pt x="2982897" y="14997"/>
                </a:lnTo>
                <a:cubicBezTo>
                  <a:pt x="4010060" y="754641"/>
                  <a:pt x="4583796" y="2093192"/>
                  <a:pt x="4583796" y="3621656"/>
                </a:cubicBezTo>
                <a:cubicBezTo>
                  <a:pt x="4583796" y="4969131"/>
                  <a:pt x="3655071" y="5602839"/>
                  <a:pt x="2709446" y="6374814"/>
                </a:cubicBezTo>
                <a:cubicBezTo>
                  <a:pt x="2537243" y="6515397"/>
                  <a:pt x="2366616" y="6653108"/>
                  <a:pt x="2192798" y="6780599"/>
                </a:cubicBezTo>
                <a:lnTo>
                  <a:pt x="2081042" y="6858000"/>
                </a:lnTo>
                <a:lnTo>
                  <a:pt x="1598212" y="6858000"/>
                </a:lnTo>
                <a:lnTo>
                  <a:pt x="108737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BE30D5C6-EC5C-4D78-8689-1B6822BFF7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50012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12A73499-12A4-4080-B0DE-351867697F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280113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60A52FE6-BB17-4BE4-BFA1-8896FD7CFA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048872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A7BBF837-70DD-4FFD-A87C-FAD1F5D8AB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50012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CE5EB792-CB0B-44C0-9561-24A263D874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280113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C0FB4A96-0FD5-4642-8CE2-57623A3A42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048872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B2C64D-5E6E-EB4F-AEC3-6C0715D73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117" y="1380565"/>
            <a:ext cx="4359679" cy="2563907"/>
          </a:xfrm>
        </p:spPr>
        <p:txBody>
          <a:bodyPr anchor="ctr">
            <a:normAutofit/>
          </a:bodyPr>
          <a:lstStyle/>
          <a:p>
            <a:r>
              <a:rPr lang="de-DE" sz="2800" dirty="0"/>
              <a:t>Warum eine Gemeinschaftsschule wählen?</a:t>
            </a:r>
            <a:endParaRPr lang="aa-ET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68B6122-3984-F340-98C8-1DC7C733F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3861" y="1234211"/>
            <a:ext cx="6233290" cy="5432128"/>
          </a:xfrm>
        </p:spPr>
        <p:txBody>
          <a:bodyPr anchor="ctr">
            <a:noAutofit/>
          </a:bodyPr>
          <a:lstStyle/>
          <a:p>
            <a:pPr lvl="0">
              <a:lnSpc>
                <a:spcPct val="130000"/>
              </a:lnSpc>
            </a:pPr>
            <a:r>
              <a:rPr lang="de-DE" sz="1400" b="1" dirty="0"/>
              <a:t>Sie möchten, </a:t>
            </a:r>
            <a:endParaRPr lang="de-DE" sz="1400" b="1" dirty="0" smtClean="0"/>
          </a:p>
          <a:p>
            <a:pPr marL="342900" lvl="0" indent="-3429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de-DE" sz="1600" dirty="0" smtClean="0"/>
              <a:t>dass </a:t>
            </a:r>
            <a:r>
              <a:rPr lang="de-DE" sz="1600" dirty="0"/>
              <a:t>Ihr Kind nicht nach der vierten Klassen „sortiert“ wird, sondern Zeit hat, sich für einen Abschluss zu entscheiden?</a:t>
            </a:r>
          </a:p>
          <a:p>
            <a:pPr marL="342900" lvl="0" indent="-3429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de-DE" sz="1600" dirty="0" smtClean="0"/>
              <a:t>dass </a:t>
            </a:r>
            <a:r>
              <a:rPr lang="de-DE" sz="1600" dirty="0"/>
              <a:t>Ihr Kind dort abgeholt </a:t>
            </a:r>
            <a:r>
              <a:rPr lang="de-DE" sz="1600" dirty="0" smtClean="0"/>
              <a:t>wird, </a:t>
            </a:r>
            <a:r>
              <a:rPr lang="de-DE" sz="1600" dirty="0"/>
              <a:t>wo es individuell in den </a:t>
            </a:r>
            <a:r>
              <a:rPr lang="de-DE" sz="1600" dirty="0" smtClean="0"/>
              <a:t>verschiedenen Fächern </a:t>
            </a:r>
            <a:r>
              <a:rPr lang="de-DE" sz="1600" dirty="0"/>
              <a:t>steht?</a:t>
            </a:r>
          </a:p>
          <a:p>
            <a:pPr marL="342900" lvl="0" indent="-3429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de-DE" sz="1600" dirty="0"/>
              <a:t>Ihr Kind z.B</a:t>
            </a:r>
            <a:r>
              <a:rPr lang="de-DE" sz="1600" dirty="0" smtClean="0"/>
              <a:t>. </a:t>
            </a:r>
            <a:r>
              <a:rPr lang="de-DE" sz="1600" dirty="0"/>
              <a:t>in Geschichte auf dem </a:t>
            </a:r>
            <a:r>
              <a:rPr lang="de-DE" sz="1600" b="1" dirty="0">
                <a:solidFill>
                  <a:srgbClr val="FF0000"/>
                </a:solidFill>
              </a:rPr>
              <a:t>G</a:t>
            </a:r>
            <a:r>
              <a:rPr lang="de-DE" sz="1600" dirty="0"/>
              <a:t>rundlegenden </a:t>
            </a:r>
            <a:r>
              <a:rPr lang="de-DE" sz="1600" dirty="0" smtClean="0"/>
              <a:t>Niveau, in Deutsch </a:t>
            </a:r>
            <a:r>
              <a:rPr lang="de-DE" sz="1600" dirty="0"/>
              <a:t>auf </a:t>
            </a:r>
            <a:r>
              <a:rPr lang="de-DE" sz="1600" b="1" dirty="0">
                <a:solidFill>
                  <a:srgbClr val="FF0000"/>
                </a:solidFill>
              </a:rPr>
              <a:t>M</a:t>
            </a:r>
            <a:r>
              <a:rPr lang="de-DE" sz="1600" dirty="0" smtClean="0"/>
              <a:t>ittlerem</a:t>
            </a:r>
            <a:r>
              <a:rPr lang="de-DE" sz="1600" dirty="0"/>
              <a:t>, in Mathe auf dem </a:t>
            </a:r>
            <a:r>
              <a:rPr lang="de-DE" sz="1600" b="1" dirty="0">
                <a:solidFill>
                  <a:srgbClr val="FF0000"/>
                </a:solidFill>
              </a:rPr>
              <a:t>E</a:t>
            </a:r>
            <a:r>
              <a:rPr lang="de-DE" sz="1600" dirty="0"/>
              <a:t>rweitertem Niveau </a:t>
            </a:r>
            <a:r>
              <a:rPr lang="de-DE" sz="1600" dirty="0" smtClean="0"/>
              <a:t>arbeiten </a:t>
            </a:r>
            <a:r>
              <a:rPr lang="de-DE" sz="1600" dirty="0"/>
              <a:t>kann?</a:t>
            </a:r>
          </a:p>
          <a:p>
            <a:pPr marL="342900" lvl="0" indent="-3429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de-DE" sz="1600" dirty="0"/>
              <a:t>dass wir den Blick auf die Begabungsvielfalt und den Wechsel der Stärken und Schwächen haben – Niveaus können gewechselt werden?</a:t>
            </a:r>
          </a:p>
          <a:p>
            <a:pPr marL="342900" lvl="0" indent="-3429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de-DE" sz="1600" dirty="0"/>
              <a:t>dass die Entscheidung für den Abschluss –ob HS oder RS – erst in Klasse 8 gefällt wird</a:t>
            </a:r>
            <a:r>
              <a:rPr lang="de-DE" sz="1600" dirty="0" smtClean="0"/>
              <a:t>?</a:t>
            </a:r>
          </a:p>
          <a:p>
            <a:pPr lvl="0">
              <a:lnSpc>
                <a:spcPct val="130000"/>
              </a:lnSpc>
            </a:pPr>
            <a:endParaRPr lang="de-DE" sz="1600" dirty="0"/>
          </a:p>
          <a:p>
            <a:pPr>
              <a:lnSpc>
                <a:spcPct val="130000"/>
              </a:lnSpc>
            </a:pPr>
            <a:endParaRPr lang="de-DE" sz="1400" dirty="0"/>
          </a:p>
          <a:p>
            <a:pPr>
              <a:lnSpc>
                <a:spcPct val="130000"/>
              </a:lnSpc>
            </a:pPr>
            <a:endParaRPr lang="aa-ET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97CBBA9-9610-7848-947B-6E7E267F5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915930">
            <a:off x="1814440" y="382179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26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22F24225-0E3A-40A5-A927-CEFC144381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5B02B8FB-EF36-4677-B5B5-E9B989F25E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4583796" cy="6858000"/>
          </a:xfrm>
          <a:custGeom>
            <a:avLst/>
            <a:gdLst>
              <a:gd name="connsiteX0" fmla="*/ 0 w 4583796"/>
              <a:gd name="connsiteY0" fmla="*/ 0 h 6858000"/>
              <a:gd name="connsiteX1" fmla="*/ 1087374 w 4583796"/>
              <a:gd name="connsiteY1" fmla="*/ 0 h 6858000"/>
              <a:gd name="connsiteX2" fmla="*/ 1598212 w 4583796"/>
              <a:gd name="connsiteY2" fmla="*/ 0 h 6858000"/>
              <a:gd name="connsiteX3" fmla="*/ 2960773 w 4583796"/>
              <a:gd name="connsiteY3" fmla="*/ 0 h 6858000"/>
              <a:gd name="connsiteX4" fmla="*/ 2982897 w 4583796"/>
              <a:gd name="connsiteY4" fmla="*/ 14997 h 6858000"/>
              <a:gd name="connsiteX5" fmla="*/ 4583796 w 4583796"/>
              <a:gd name="connsiteY5" fmla="*/ 3621656 h 6858000"/>
              <a:gd name="connsiteX6" fmla="*/ 2709446 w 4583796"/>
              <a:gd name="connsiteY6" fmla="*/ 6374814 h 6858000"/>
              <a:gd name="connsiteX7" fmla="*/ 2192798 w 4583796"/>
              <a:gd name="connsiteY7" fmla="*/ 6780599 h 6858000"/>
              <a:gd name="connsiteX8" fmla="*/ 2081042 w 4583796"/>
              <a:gd name="connsiteY8" fmla="*/ 6858000 h 6858000"/>
              <a:gd name="connsiteX9" fmla="*/ 1598212 w 4583796"/>
              <a:gd name="connsiteY9" fmla="*/ 6858000 h 6858000"/>
              <a:gd name="connsiteX10" fmla="*/ 1087374 w 4583796"/>
              <a:gd name="connsiteY10" fmla="*/ 6858000 h 6858000"/>
              <a:gd name="connsiteX11" fmla="*/ 0 w 4583796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83796" h="6858000">
                <a:moveTo>
                  <a:pt x="0" y="0"/>
                </a:moveTo>
                <a:lnTo>
                  <a:pt x="1087374" y="0"/>
                </a:lnTo>
                <a:lnTo>
                  <a:pt x="1598212" y="0"/>
                </a:lnTo>
                <a:lnTo>
                  <a:pt x="2960773" y="0"/>
                </a:lnTo>
                <a:lnTo>
                  <a:pt x="2982897" y="14997"/>
                </a:lnTo>
                <a:cubicBezTo>
                  <a:pt x="4010060" y="754641"/>
                  <a:pt x="4583796" y="2093192"/>
                  <a:pt x="4583796" y="3621656"/>
                </a:cubicBezTo>
                <a:cubicBezTo>
                  <a:pt x="4583796" y="4969131"/>
                  <a:pt x="3655071" y="5602839"/>
                  <a:pt x="2709446" y="6374814"/>
                </a:cubicBezTo>
                <a:cubicBezTo>
                  <a:pt x="2537243" y="6515397"/>
                  <a:pt x="2366616" y="6653108"/>
                  <a:pt x="2192798" y="6780599"/>
                </a:cubicBezTo>
                <a:lnTo>
                  <a:pt x="2081042" y="6858000"/>
                </a:lnTo>
                <a:lnTo>
                  <a:pt x="1598212" y="6858000"/>
                </a:lnTo>
                <a:lnTo>
                  <a:pt x="108737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BE30D5C6-EC5C-4D78-8689-1B6822BFF7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50012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12A73499-12A4-4080-B0DE-351867697F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280113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60A52FE6-BB17-4BE4-BFA1-8896FD7CFA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048872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A7BBF837-70DD-4FFD-A87C-FAD1F5D8AB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50012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CE5EB792-CB0B-44C0-9561-24A263D874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280113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C0FB4A96-0FD5-4642-8CE2-57623A3A42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048872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B2C64D-5E6E-EB4F-AEC3-6C0715D73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871" y="1833230"/>
            <a:ext cx="4296925" cy="2111242"/>
          </a:xfrm>
        </p:spPr>
        <p:txBody>
          <a:bodyPr anchor="ctr">
            <a:normAutofit/>
          </a:bodyPr>
          <a:lstStyle/>
          <a:p>
            <a:r>
              <a:rPr lang="de-DE" sz="2800" dirty="0"/>
              <a:t>Warum eine Gemeinschaftsschule wählen?</a:t>
            </a:r>
            <a:endParaRPr lang="aa-ET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68B6122-3984-F340-98C8-1DC7C733F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4200" y="428625"/>
            <a:ext cx="6233290" cy="5888091"/>
          </a:xfrm>
        </p:spPr>
        <p:txBody>
          <a:bodyPr anchor="ctr">
            <a:noAutofit/>
          </a:bodyPr>
          <a:lstStyle/>
          <a:p>
            <a:pPr lvl="0"/>
            <a:r>
              <a:rPr lang="de-DE" sz="1400" b="1" dirty="0" smtClean="0"/>
              <a:t>Sie möchten</a:t>
            </a:r>
            <a:r>
              <a:rPr lang="de-DE" sz="1400" dirty="0" smtClean="0"/>
              <a:t>,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e-DE" sz="1400" dirty="0"/>
              <a:t>dass Ihr Kind nicht Sitzenbleiben kann – ein frustrierender Wechsel auf eine andere Schule erspart bleibt?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de-DE" sz="1400" dirty="0" smtClean="0"/>
              <a:t>dass </a:t>
            </a:r>
            <a:r>
              <a:rPr lang="de-DE" sz="1400" dirty="0"/>
              <a:t>Ihr Kind von </a:t>
            </a:r>
            <a:r>
              <a:rPr lang="de-DE" sz="1400" dirty="0" smtClean="0"/>
              <a:t>Lehrkräften </a:t>
            </a:r>
            <a:r>
              <a:rPr lang="de-DE" sz="1400" dirty="0"/>
              <a:t>aller Schularten profitiert? 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de-DE" sz="1400" dirty="0" smtClean="0"/>
              <a:t>gerade </a:t>
            </a:r>
            <a:r>
              <a:rPr lang="de-DE" sz="1400" dirty="0"/>
              <a:t>zu Beginn der Schulzeit den Druck rausgenommen haben – Ihr Kind ist nicht eindeutig Gym oder RS oder HS??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de-DE" sz="1400" dirty="0"/>
              <a:t>den für Sie und ihren Kind jeweils optimalen Lernerfolg – offen sein - also orientierter an der Entwicklung – an der gleichen Schule bleiben- für den Abschluss?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de-DE" sz="1400" dirty="0"/>
              <a:t>Wege gibt es viele – hier kann man an der Schule bleiben und die Niveaus wechseln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de-DE" sz="1400" dirty="0"/>
              <a:t>mit ihrem Kind und uns individuell den Lernweg mitgestalten?</a:t>
            </a:r>
          </a:p>
          <a:p>
            <a:endParaRPr lang="de-DE" sz="1200" dirty="0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AE899DDD-1D98-5D4A-B57E-324AC9157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915930">
            <a:off x="1818617" y="3940082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76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22F24225-0E3A-40A5-A927-CEFC144381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5B02B8FB-EF36-4677-B5B5-E9B989F25E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4583796" cy="6858000"/>
          </a:xfrm>
          <a:custGeom>
            <a:avLst/>
            <a:gdLst>
              <a:gd name="connsiteX0" fmla="*/ 0 w 4583796"/>
              <a:gd name="connsiteY0" fmla="*/ 0 h 6858000"/>
              <a:gd name="connsiteX1" fmla="*/ 1087374 w 4583796"/>
              <a:gd name="connsiteY1" fmla="*/ 0 h 6858000"/>
              <a:gd name="connsiteX2" fmla="*/ 1598212 w 4583796"/>
              <a:gd name="connsiteY2" fmla="*/ 0 h 6858000"/>
              <a:gd name="connsiteX3" fmla="*/ 2960773 w 4583796"/>
              <a:gd name="connsiteY3" fmla="*/ 0 h 6858000"/>
              <a:gd name="connsiteX4" fmla="*/ 2982897 w 4583796"/>
              <a:gd name="connsiteY4" fmla="*/ 14997 h 6858000"/>
              <a:gd name="connsiteX5" fmla="*/ 4583796 w 4583796"/>
              <a:gd name="connsiteY5" fmla="*/ 3621656 h 6858000"/>
              <a:gd name="connsiteX6" fmla="*/ 2709446 w 4583796"/>
              <a:gd name="connsiteY6" fmla="*/ 6374814 h 6858000"/>
              <a:gd name="connsiteX7" fmla="*/ 2192798 w 4583796"/>
              <a:gd name="connsiteY7" fmla="*/ 6780599 h 6858000"/>
              <a:gd name="connsiteX8" fmla="*/ 2081042 w 4583796"/>
              <a:gd name="connsiteY8" fmla="*/ 6858000 h 6858000"/>
              <a:gd name="connsiteX9" fmla="*/ 1598212 w 4583796"/>
              <a:gd name="connsiteY9" fmla="*/ 6858000 h 6858000"/>
              <a:gd name="connsiteX10" fmla="*/ 1087374 w 4583796"/>
              <a:gd name="connsiteY10" fmla="*/ 6858000 h 6858000"/>
              <a:gd name="connsiteX11" fmla="*/ 0 w 4583796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83796" h="6858000">
                <a:moveTo>
                  <a:pt x="0" y="0"/>
                </a:moveTo>
                <a:lnTo>
                  <a:pt x="1087374" y="0"/>
                </a:lnTo>
                <a:lnTo>
                  <a:pt x="1598212" y="0"/>
                </a:lnTo>
                <a:lnTo>
                  <a:pt x="2960773" y="0"/>
                </a:lnTo>
                <a:lnTo>
                  <a:pt x="2982897" y="14997"/>
                </a:lnTo>
                <a:cubicBezTo>
                  <a:pt x="4010060" y="754641"/>
                  <a:pt x="4583796" y="2093192"/>
                  <a:pt x="4583796" y="3621656"/>
                </a:cubicBezTo>
                <a:cubicBezTo>
                  <a:pt x="4583796" y="4969131"/>
                  <a:pt x="3655071" y="5602839"/>
                  <a:pt x="2709446" y="6374814"/>
                </a:cubicBezTo>
                <a:cubicBezTo>
                  <a:pt x="2537243" y="6515397"/>
                  <a:pt x="2366616" y="6653108"/>
                  <a:pt x="2192798" y="6780599"/>
                </a:cubicBezTo>
                <a:lnTo>
                  <a:pt x="2081042" y="6858000"/>
                </a:lnTo>
                <a:lnTo>
                  <a:pt x="1598212" y="6858000"/>
                </a:lnTo>
                <a:lnTo>
                  <a:pt x="108737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BE30D5C6-EC5C-4D78-8689-1B6822BFF7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50012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12A73499-12A4-4080-B0DE-351867697F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280113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60A52FE6-BB17-4BE4-BFA1-8896FD7CFA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048872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A7BBF837-70DD-4FFD-A87C-FAD1F5D8AB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50012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CE5EB792-CB0B-44C0-9561-24A263D874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280113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C0FB4A96-0FD5-4642-8CE2-57623A3A42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048872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B2C64D-5E6E-EB4F-AEC3-6C0715D73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41" y="1833229"/>
            <a:ext cx="4276165" cy="2934031"/>
          </a:xfrm>
        </p:spPr>
        <p:txBody>
          <a:bodyPr anchor="ctr">
            <a:normAutofit/>
          </a:bodyPr>
          <a:lstStyle/>
          <a:p>
            <a:r>
              <a:rPr lang="de-DE" sz="2800" dirty="0"/>
              <a:t>Warum eine Gemeinschaftsschule wählen?</a:t>
            </a:r>
            <a:endParaRPr lang="aa-ET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68B6122-3984-F340-98C8-1DC7C733F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4200" y="884588"/>
            <a:ext cx="6233290" cy="5432128"/>
          </a:xfrm>
        </p:spPr>
        <p:txBody>
          <a:bodyPr anchor="ctr">
            <a:noAutofit/>
          </a:bodyPr>
          <a:lstStyle/>
          <a:p>
            <a:pPr lvl="0">
              <a:lnSpc>
                <a:spcPct val="130000"/>
              </a:lnSpc>
            </a:pPr>
            <a:r>
              <a:rPr lang="de-DE" sz="1400" b="1" dirty="0"/>
              <a:t>Sie möchten, </a:t>
            </a:r>
            <a:endParaRPr lang="de-DE" sz="1400" b="1" dirty="0" smtClean="0"/>
          </a:p>
          <a:p>
            <a:pPr lvl="0">
              <a:lnSpc>
                <a:spcPct val="130000"/>
              </a:lnSpc>
            </a:pPr>
            <a:endParaRPr lang="de-DE" sz="1400" dirty="0"/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de-DE" sz="1400" dirty="0"/>
              <a:t>einen Klassenteiler von 28 Schüler*innen – also häufig an den GMS kleinere Klassen?</a:t>
            </a:r>
          </a:p>
          <a:p>
            <a:pPr marL="342900" lvl="0" indent="-3429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de-DE" sz="1400" dirty="0" smtClean="0"/>
              <a:t>dass Ihr Kind beim Übergang in die neue Schule einen Lernentwicklungsbericht erhält und Noten nur auf Wunsch?</a:t>
            </a:r>
            <a:endParaRPr lang="de-DE" sz="1400" dirty="0"/>
          </a:p>
          <a:p>
            <a:pPr marL="342900" lvl="0" indent="-3429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de-DE" sz="1400" dirty="0"/>
              <a:t>d</a:t>
            </a:r>
            <a:r>
              <a:rPr lang="de-DE" sz="1400" dirty="0" smtClean="0"/>
              <a:t>ass sich das Lerntempo und die Schwierigkeitsstufe an Ihrem Kind orientiert?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de-DE" sz="1400" dirty="0"/>
              <a:t>Unterricht auf der Basis des Bildungsplans der Realschule mit den Niveaustufen </a:t>
            </a:r>
            <a:r>
              <a:rPr lang="de-DE" sz="1400" dirty="0" smtClean="0"/>
              <a:t>Haupt- /Werkrealschule </a:t>
            </a:r>
            <a:r>
              <a:rPr lang="de-DE" sz="1400" dirty="0"/>
              <a:t>und </a:t>
            </a:r>
            <a:r>
              <a:rPr lang="de-DE" sz="1400" dirty="0" smtClean="0"/>
              <a:t>Gymnasium?</a:t>
            </a:r>
            <a:endParaRPr lang="de-DE" sz="1400" dirty="0"/>
          </a:p>
          <a:p>
            <a:pPr marL="342900" lvl="0" indent="-342900">
              <a:lnSpc>
                <a:spcPct val="130000"/>
              </a:lnSpc>
              <a:buFont typeface="Wingdings" panose="05000000000000000000" pitchFamily="2" charset="2"/>
              <a:buChar char="ü"/>
            </a:pPr>
            <a:endParaRPr lang="de-DE" sz="1400" dirty="0"/>
          </a:p>
          <a:p>
            <a:pPr lvl="0" algn="ctr">
              <a:lnSpc>
                <a:spcPct val="130000"/>
              </a:lnSpc>
            </a:pPr>
            <a:r>
              <a:rPr lang="de-DE" sz="1400" b="1" dirty="0" smtClean="0"/>
              <a:t>  Dann ist </a:t>
            </a:r>
            <a:r>
              <a:rPr lang="de-DE" sz="1400" b="1" dirty="0" smtClean="0">
                <a:solidFill>
                  <a:srgbClr val="FF0000"/>
                </a:solidFill>
              </a:rPr>
              <a:t>IHR</a:t>
            </a:r>
            <a:r>
              <a:rPr lang="de-DE" sz="1400" b="1" dirty="0" smtClean="0"/>
              <a:t> Kind bei </a:t>
            </a:r>
            <a:r>
              <a:rPr lang="de-DE" sz="1400" b="1" dirty="0" smtClean="0">
                <a:solidFill>
                  <a:srgbClr val="FF0000"/>
                </a:solidFill>
              </a:rPr>
              <a:t>UNS</a:t>
            </a:r>
            <a:r>
              <a:rPr lang="de-DE" sz="1400" b="1" dirty="0" smtClean="0"/>
              <a:t> genau richtig!</a:t>
            </a:r>
            <a:endParaRPr lang="de-DE" sz="1400" b="1" dirty="0"/>
          </a:p>
          <a:p>
            <a:pPr>
              <a:lnSpc>
                <a:spcPct val="130000"/>
              </a:lnSpc>
            </a:pPr>
            <a:endParaRPr lang="de-DE" sz="1400" dirty="0"/>
          </a:p>
          <a:p>
            <a:pPr>
              <a:lnSpc>
                <a:spcPct val="130000"/>
              </a:lnSpc>
            </a:pPr>
            <a:endParaRPr lang="aa-ET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97CBBA9-9610-7848-947B-6E7E267F5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915930">
            <a:off x="1768405" y="3848682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16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ketchLinesVTI">
  <a:themeElements>
    <a:clrScheme name="SketchLines">
      <a:dk1>
        <a:sysClr val="windowText" lastClr="000000"/>
      </a:dk1>
      <a:lt1>
        <a:sysClr val="window" lastClr="FFFFFF"/>
      </a:lt1>
      <a:dk2>
        <a:srgbClr val="564E4E"/>
      </a:dk2>
      <a:lt2>
        <a:srgbClr val="EEEBE2"/>
      </a:lt2>
      <a:accent1>
        <a:srgbClr val="E54837"/>
      </a:accent1>
      <a:accent2>
        <a:srgbClr val="947F53"/>
      </a:accent2>
      <a:accent3>
        <a:srgbClr val="BE8D64"/>
      </a:accent3>
      <a:accent4>
        <a:srgbClr val="E0C171"/>
      </a:accent4>
      <a:accent5>
        <a:srgbClr val="968572"/>
      </a:accent5>
      <a:accent6>
        <a:srgbClr val="855D5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1026</Words>
  <Application>Microsoft Office PowerPoint</Application>
  <PresentationFormat>Breitbild</PresentationFormat>
  <Paragraphs>165</Paragraphs>
  <Slides>20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9" baseType="lpstr">
      <vt:lpstr>Arial</vt:lpstr>
      <vt:lpstr>Calibri</vt:lpstr>
      <vt:lpstr>Corbel</vt:lpstr>
      <vt:lpstr>Courier New</vt:lpstr>
      <vt:lpstr>Freestyle Script</vt:lpstr>
      <vt:lpstr>Meiryo</vt:lpstr>
      <vt:lpstr>Times New Roman</vt:lpstr>
      <vt:lpstr>Wingdings</vt:lpstr>
      <vt:lpstr>SketchLinesVTI</vt:lpstr>
      <vt:lpstr>                       Bitte rechtzeitig einloggen, Mikrofon ausschalten Sie erklären sich mit der Nutzung des Tools damit einverstanden, dass SIE keine Mitschnitte machen, Bilder aufnehmen..  !   WILLKOMMEN ZUM DIGITALEN TAG DER OFFENEN TÜR Donnerstag, 17. Februar 2022  17.00 Uhr</vt:lpstr>
      <vt:lpstr>Stettenfelsschule Untergruppenbach Unsere Gemeinschaftsschule</vt:lpstr>
      <vt:lpstr>PowerPoint-Präsentation</vt:lpstr>
      <vt:lpstr> Wir sind…</vt:lpstr>
      <vt:lpstr> Wir bieten</vt:lpstr>
      <vt:lpstr>PowerPoint-Präsentation</vt:lpstr>
      <vt:lpstr>Warum eine Gemeinschaftsschule wählen?</vt:lpstr>
      <vt:lpstr>Warum eine Gemeinschaftsschule wählen?</vt:lpstr>
      <vt:lpstr>Warum eine Gemeinschaftsschule wählen?</vt:lpstr>
      <vt:lpstr>An unserer Schule arbeiten</vt:lpstr>
      <vt:lpstr>Die verschiedenen Lernniveaus</vt:lpstr>
      <vt:lpstr>Anforderungsbereiche der Niveaustufen</vt:lpstr>
      <vt:lpstr>Hinweise zu den Anforderungsbereichen:</vt:lpstr>
      <vt:lpstr>Wo steht mein Kind? </vt:lpstr>
      <vt:lpstr>Baustein unserer Beratung</vt:lpstr>
      <vt:lpstr>Und wie wird nun im Unterricht gearbeitet?</vt:lpstr>
      <vt:lpstr>Coaching an der SFS</vt:lpstr>
      <vt:lpstr>Unsere Schulsozialarbeiterin Frau Burzynski</vt:lpstr>
      <vt:lpstr>Weitere gezielte Informationen finden Sie auf unserer Homepage.</vt:lpstr>
      <vt:lpstr>Quellenverzeichnis (Bilder)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Stettenfelsschule Untergruppenbach Unsere Gemeinschaftschule</dc:title>
  <dc:creator>Juliane Selina Villiinger</dc:creator>
  <cp:lastModifiedBy>Microsoft-Konto</cp:lastModifiedBy>
  <cp:revision>43</cp:revision>
  <dcterms:created xsi:type="dcterms:W3CDTF">2021-02-10T12:34:37Z</dcterms:created>
  <dcterms:modified xsi:type="dcterms:W3CDTF">2022-01-17T10:19:45Z</dcterms:modified>
</cp:coreProperties>
</file>